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68" r:id="rId20"/>
    <p:sldId id="275" r:id="rId21"/>
    <p:sldId id="280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朱修毅" initials="朱修毅" lastIdx="0" clrIdx="0">
    <p:extLst>
      <p:ext uri="{19B8F6BF-5375-455C-9EA6-DF929625EA0E}">
        <p15:presenceInfo xmlns:p15="http://schemas.microsoft.com/office/powerpoint/2012/main" userId="朱修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7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5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42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87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54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52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4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7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8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0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4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9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4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zwbk.org/zh-tw/Lemma_Show/257113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h.wikipedia.org/wiki/%E5%AF%B9%E6%95%B0%E6%AD%A3%E6%80%81%E5%88%86%E5%B8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tx1"/>
                </a:solidFill>
              </a:rPr>
              <a:t>Click Through Rate Prediction for Local Search Results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 err="1"/>
              <a:t>Sourse</a:t>
            </a:r>
            <a:r>
              <a:rPr lang="en-US" altLang="zh-TW" dirty="0"/>
              <a:t>: </a:t>
            </a:r>
            <a:r>
              <a:rPr lang="en-US" altLang="zh-TW" dirty="0" smtClean="0"/>
              <a:t>WSDM</a:t>
            </a:r>
            <a:r>
              <a:rPr lang="zh-TW" altLang="en-US" dirty="0" smtClean="0"/>
              <a:t> </a:t>
            </a:r>
            <a:r>
              <a:rPr lang="en-US" altLang="zh-TW" dirty="0" smtClean="0"/>
              <a:t>2017</a:t>
            </a:r>
            <a:endParaRPr lang="en-US" altLang="zh-TW" dirty="0"/>
          </a:p>
          <a:p>
            <a:r>
              <a:rPr lang="en-US" altLang="zh-TW" dirty="0"/>
              <a:t>Advisor: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r>
              <a:rPr lang="en-US" altLang="zh-TW" dirty="0"/>
              <a:t>Speaker: </a:t>
            </a:r>
            <a:r>
              <a:rPr lang="en-US" altLang="zh-TW" dirty="0" err="1" smtClean="0"/>
              <a:t>Hsiu-Yi,Chu</a:t>
            </a:r>
            <a:endParaRPr lang="en-US" altLang="zh-TW" dirty="0" smtClean="0"/>
          </a:p>
          <a:p>
            <a:r>
              <a:rPr lang="en-US" altLang="zh-TW" dirty="0" smtClean="0"/>
              <a:t>Date: 2017/3/28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368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Distance vs. category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Distance vs. LCTR.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99" y="3047538"/>
            <a:ext cx="3448951" cy="28544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615" y="2901142"/>
            <a:ext cx="3454943" cy="30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LCTR </a:t>
            </a:r>
            <a:r>
              <a:rPr lang="en-US" altLang="zh-TW" dirty="0" smtClean="0"/>
              <a:t>Prediction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07" y="2668166"/>
            <a:ext cx="5533333" cy="6571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7" y="3555498"/>
            <a:ext cx="6257143" cy="74285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7" y="4577361"/>
            <a:ext cx="18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Text-based </a:t>
            </a:r>
            <a:r>
              <a:rPr lang="en-US" altLang="zh-TW" dirty="0" smtClean="0"/>
              <a:t>features</a:t>
            </a:r>
          </a:p>
          <a:p>
            <a:pPr marL="0" indent="0">
              <a:buNone/>
            </a:pPr>
            <a:r>
              <a:rPr lang="en-US" altLang="zh-TW" dirty="0" smtClean="0"/>
              <a:t>	1.BM25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2.BM25F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3.LSI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://www.zwbk.org/zh-tw/Lemma_Show/257113.aspx</a:t>
            </a:r>
            <a:endParaRPr lang="en-US" altLang="zh-TW" dirty="0"/>
          </a:p>
          <a:p>
            <a:r>
              <a:rPr lang="en-US" altLang="zh-TW" dirty="0"/>
              <a:t>Business-dependent </a:t>
            </a:r>
            <a:r>
              <a:rPr lang="en-US" altLang="zh-TW" dirty="0" smtClean="0"/>
              <a:t>features</a:t>
            </a:r>
          </a:p>
          <a:p>
            <a:pPr marL="0" indent="0">
              <a:buNone/>
            </a:pPr>
            <a:r>
              <a:rPr lang="en-US" altLang="zh-TW" dirty="0" smtClean="0"/>
              <a:t>	1.</a:t>
            </a:r>
            <a:r>
              <a:rPr lang="en-US" altLang="zh-TW" dirty="0"/>
              <a:t> </a:t>
            </a:r>
            <a:r>
              <a:rPr lang="en-US" altLang="zh-TW" dirty="0" smtClean="0"/>
              <a:t>Category</a:t>
            </a:r>
          </a:p>
          <a:p>
            <a:pPr marL="0" indent="0">
              <a:buNone/>
            </a:pPr>
            <a:r>
              <a:rPr lang="en-US" altLang="zh-TW" dirty="0" smtClean="0"/>
              <a:t>	2.</a:t>
            </a:r>
            <a:r>
              <a:rPr lang="en-US" altLang="zh-TW" dirty="0"/>
              <a:t> Rating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3.</a:t>
            </a:r>
            <a:r>
              <a:rPr lang="en-US" altLang="zh-TW" dirty="0"/>
              <a:t> </a:t>
            </a:r>
            <a:r>
              <a:rPr lang="en-US" altLang="zh-TW" dirty="0" err="1"/>
              <a:t>RatingDev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579" y="2771392"/>
            <a:ext cx="1742857" cy="4761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294" y="3267800"/>
            <a:ext cx="1571429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Geographical </a:t>
            </a:r>
            <a:r>
              <a:rPr lang="en-US" altLang="zh-TW" dirty="0" smtClean="0"/>
              <a:t>features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en-US" altLang="zh-TW" b="1" dirty="0" smtClean="0"/>
              <a:t>Explicit </a:t>
            </a:r>
            <a:r>
              <a:rPr lang="en-US" altLang="zh-TW" b="1" dirty="0"/>
              <a:t>local query indicator</a:t>
            </a:r>
            <a:r>
              <a:rPr lang="en-US" altLang="zh-TW" b="1" dirty="0" smtClean="0"/>
              <a:t>.</a:t>
            </a:r>
          </a:p>
          <a:p>
            <a:pPr marL="0" indent="0">
              <a:buNone/>
            </a:pPr>
            <a:r>
              <a:rPr lang="en-US" altLang="zh-TW" dirty="0" smtClean="0"/>
              <a:t>	1.</a:t>
            </a:r>
            <a:r>
              <a:rPr lang="en-US" altLang="zh-TW" dirty="0"/>
              <a:t> EQ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2.</a:t>
            </a:r>
            <a:r>
              <a:rPr lang="en-US" altLang="zh-TW" dirty="0"/>
              <a:t> </a:t>
            </a:r>
            <a:r>
              <a:rPr lang="en-US" altLang="zh-TW" dirty="0" err="1"/>
              <a:t>GeoLocID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en-US" altLang="zh-TW" b="1" dirty="0" smtClean="0"/>
              <a:t>Zip </a:t>
            </a:r>
            <a:r>
              <a:rPr lang="en-US" altLang="zh-TW" b="1" dirty="0"/>
              <a:t>codes</a:t>
            </a:r>
            <a:r>
              <a:rPr lang="en-US" altLang="zh-TW" b="1" dirty="0" smtClean="0"/>
              <a:t>.</a:t>
            </a:r>
          </a:p>
          <a:p>
            <a:pPr marL="0" indent="0">
              <a:buNone/>
            </a:pPr>
            <a:r>
              <a:rPr lang="en-US" altLang="zh-TW" dirty="0" smtClean="0"/>
              <a:t>	1.</a:t>
            </a:r>
            <a:r>
              <a:rPr lang="en-US" altLang="zh-TW" dirty="0"/>
              <a:t> </a:t>
            </a:r>
            <a:r>
              <a:rPr lang="en-US" altLang="zh-TW" dirty="0" err="1"/>
              <a:t>QZip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2.</a:t>
            </a:r>
            <a:r>
              <a:rPr lang="en-US" altLang="zh-TW" dirty="0"/>
              <a:t> </a:t>
            </a:r>
            <a:r>
              <a:rPr lang="en-US" altLang="zh-TW" dirty="0" err="1"/>
              <a:t>BZip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209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Geographical features</a:t>
            </a:r>
          </a:p>
          <a:p>
            <a:pPr marL="0" indent="0">
              <a:buNone/>
            </a:pPr>
            <a:r>
              <a:rPr lang="en-US" altLang="zh-TW" b="1" dirty="0" smtClean="0"/>
              <a:t>	Distance.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1.</a:t>
            </a:r>
            <a:r>
              <a:rPr lang="en-US" altLang="zh-TW" dirty="0"/>
              <a:t> Distance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2.</a:t>
            </a:r>
            <a:r>
              <a:rPr lang="en-US" altLang="zh-TW" dirty="0"/>
              <a:t> </a:t>
            </a:r>
            <a:r>
              <a:rPr lang="en-US" altLang="zh-TW" dirty="0" err="1"/>
              <a:t>LogDist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3.</a:t>
            </a:r>
            <a:r>
              <a:rPr lang="en-US" altLang="zh-TW" dirty="0"/>
              <a:t> </a:t>
            </a:r>
            <a:r>
              <a:rPr lang="en-US" altLang="zh-TW" dirty="0" err="1" smtClean="0"/>
              <a:t>LkDist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4.</a:t>
            </a:r>
            <a:r>
              <a:rPr lang="en-US" altLang="zh-TW" dirty="0"/>
              <a:t> </a:t>
            </a:r>
            <a:r>
              <a:rPr lang="en-US" altLang="zh-TW" dirty="0" err="1" smtClean="0"/>
              <a:t>LkDistCat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472" y="3815261"/>
            <a:ext cx="1590476" cy="2857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107" y="4202592"/>
            <a:ext cx="1790476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Geographical features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en-US" altLang="zh-TW" b="1" dirty="0" smtClean="0"/>
              <a:t>Zip </a:t>
            </a:r>
            <a:r>
              <a:rPr lang="en-US" altLang="zh-TW" b="1" dirty="0"/>
              <a:t>profile</a:t>
            </a:r>
            <a:r>
              <a:rPr lang="en-US" altLang="zh-TW" b="1" dirty="0" smtClean="0"/>
              <a:t>.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1.</a:t>
            </a:r>
            <a:r>
              <a:rPr lang="en-US" altLang="zh-TW" dirty="0"/>
              <a:t> </a:t>
            </a:r>
            <a:r>
              <a:rPr lang="en-US" altLang="zh-TW" dirty="0" err="1"/>
              <a:t>CntBusiness</a:t>
            </a:r>
            <a:r>
              <a:rPr lang="en-US" altLang="zh-TW" dirty="0"/>
              <a:t>(</a:t>
            </a:r>
            <a:r>
              <a:rPr lang="en-US" altLang="zh-TW" dirty="0" err="1"/>
              <a:t>Bzip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2.</a:t>
            </a:r>
            <a:r>
              <a:rPr lang="en-US" altLang="zh-TW" dirty="0"/>
              <a:t> </a:t>
            </a:r>
            <a:r>
              <a:rPr lang="en-US" altLang="zh-TW" dirty="0" err="1"/>
              <a:t>CntBusinessByCat</a:t>
            </a:r>
            <a:r>
              <a:rPr lang="en-US" altLang="zh-TW" dirty="0"/>
              <a:t>(</a:t>
            </a:r>
            <a:r>
              <a:rPr lang="en-US" altLang="zh-TW" dirty="0" err="1"/>
              <a:t>Bzip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3.</a:t>
            </a:r>
            <a:r>
              <a:rPr lang="en-US" altLang="zh-TW" dirty="0"/>
              <a:t> </a:t>
            </a:r>
            <a:r>
              <a:rPr lang="en-US" altLang="zh-TW" dirty="0" err="1"/>
              <a:t>ProbCat</a:t>
            </a:r>
            <a:r>
              <a:rPr lang="en-US" altLang="zh-TW" dirty="0"/>
              <a:t>(</a:t>
            </a:r>
            <a:r>
              <a:rPr lang="en-US" altLang="zh-TW" dirty="0" err="1"/>
              <a:t>Bzip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	4.</a:t>
            </a:r>
            <a:r>
              <a:rPr lang="en-US" altLang="zh-TW" dirty="0"/>
              <a:t> </a:t>
            </a:r>
            <a:r>
              <a:rPr lang="en-US" altLang="zh-TW" dirty="0" err="1"/>
              <a:t>CntBusinessCurrCat</a:t>
            </a:r>
            <a:r>
              <a:rPr lang="en-US" altLang="zh-TW" dirty="0"/>
              <a:t>(</a:t>
            </a:r>
            <a:r>
              <a:rPr lang="en-US" altLang="zh-TW" dirty="0" err="1"/>
              <a:t>Bzip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	5.</a:t>
            </a:r>
            <a:r>
              <a:rPr lang="en-US" altLang="zh-TW" dirty="0"/>
              <a:t> </a:t>
            </a:r>
            <a:r>
              <a:rPr lang="en-US" altLang="zh-TW" dirty="0" err="1"/>
              <a:t>ProbCurrCat</a:t>
            </a:r>
            <a:r>
              <a:rPr lang="en-US" altLang="zh-TW" dirty="0"/>
              <a:t>(</a:t>
            </a:r>
            <a:r>
              <a:rPr lang="en-US" altLang="zh-TW" dirty="0" err="1"/>
              <a:t>Bzip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6.</a:t>
            </a:r>
            <a:r>
              <a:rPr lang="en-US" altLang="zh-TW" dirty="0"/>
              <a:t> </a:t>
            </a:r>
            <a:r>
              <a:rPr lang="en-US" altLang="zh-TW" dirty="0" err="1"/>
              <a:t>EntropyCat</a:t>
            </a:r>
            <a:r>
              <a:rPr lang="en-US" altLang="zh-TW" dirty="0"/>
              <a:t>(</a:t>
            </a:r>
            <a:r>
              <a:rPr lang="en-US" altLang="zh-TW" dirty="0" err="1"/>
              <a:t>Bzip</a:t>
            </a:r>
            <a:r>
              <a:rPr lang="en-US" altLang="zh-TW" dirty="0" smtClean="0"/>
              <a:t>):</a:t>
            </a:r>
          </a:p>
          <a:p>
            <a:pPr marL="0" indent="0">
              <a:buNone/>
            </a:pPr>
            <a:r>
              <a:rPr lang="en-US" altLang="zh-TW" dirty="0" smtClean="0"/>
              <a:t>	7.</a:t>
            </a:r>
            <a:r>
              <a:rPr lang="en-US" altLang="zh-TW" dirty="0"/>
              <a:t> </a:t>
            </a:r>
            <a:r>
              <a:rPr lang="en-US" altLang="zh-TW" dirty="0" err="1"/>
              <a:t>AvgRating</a:t>
            </a:r>
            <a:r>
              <a:rPr lang="en-US" altLang="zh-TW" dirty="0"/>
              <a:t>(</a:t>
            </a:r>
            <a:r>
              <a:rPr lang="en-US" altLang="zh-TW" dirty="0" err="1"/>
              <a:t>Bzip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	8.</a:t>
            </a:r>
            <a:r>
              <a:rPr lang="en-US" altLang="zh-TW" dirty="0"/>
              <a:t> </a:t>
            </a:r>
            <a:r>
              <a:rPr lang="en-US" altLang="zh-TW" dirty="0" err="1"/>
              <a:t>AvgRatingByCat</a:t>
            </a:r>
            <a:r>
              <a:rPr lang="en-US" altLang="zh-TW" dirty="0"/>
              <a:t>(</a:t>
            </a:r>
            <a:r>
              <a:rPr lang="en-US" altLang="zh-TW" dirty="0" err="1"/>
              <a:t>Bzip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	9.</a:t>
            </a:r>
            <a:r>
              <a:rPr lang="en-US" altLang="zh-TW" dirty="0"/>
              <a:t> </a:t>
            </a:r>
            <a:r>
              <a:rPr lang="en-US" altLang="zh-TW" dirty="0" err="1"/>
              <a:t>AvgRatingCurrCat</a:t>
            </a:r>
            <a:r>
              <a:rPr lang="en-US" altLang="zh-TW" dirty="0"/>
              <a:t>(</a:t>
            </a:r>
            <a:r>
              <a:rPr lang="en-US" altLang="zh-TW" dirty="0" err="1"/>
              <a:t>Bzip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006" y="4435802"/>
            <a:ext cx="2414650" cy="4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Introduction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TW" b="1" u="sng" dirty="0">
                <a:solidFill>
                  <a:schemeClr val="tx1"/>
                </a:solidFill>
              </a:rPr>
              <a:t>Experiment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52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Experiment</a:t>
            </a:r>
            <a:br>
              <a:rPr lang="en-US" altLang="zh-TW" dirty="0">
                <a:solidFill>
                  <a:schemeClr val="tx1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GBDT(Gradient Boosting Decision Tree)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24" y="2160589"/>
            <a:ext cx="4595442" cy="31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Experiment</a:t>
            </a:r>
            <a:br>
              <a:rPr lang="en-US" altLang="zh-TW" dirty="0">
                <a:solidFill>
                  <a:schemeClr val="tx1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Evaluation on CTR prediction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652647"/>
            <a:ext cx="9539843" cy="28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Experiment</a:t>
            </a:r>
            <a:br>
              <a:rPr lang="en-US" altLang="zh-TW" dirty="0">
                <a:solidFill>
                  <a:schemeClr val="tx1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Error analysis.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656900"/>
            <a:ext cx="9094555" cy="32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Outline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u="sng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Experiment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814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Experiment</a:t>
            </a:r>
            <a:br>
              <a:rPr lang="en-US" altLang="zh-TW" dirty="0">
                <a:solidFill>
                  <a:schemeClr val="tx1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88298"/>
            <a:ext cx="8596668" cy="3880773"/>
          </a:xfrm>
        </p:spPr>
        <p:txBody>
          <a:bodyPr/>
          <a:lstStyle/>
          <a:p>
            <a:r>
              <a:rPr lang="en-US" altLang="zh-TW" dirty="0"/>
              <a:t>Linear vs non-linear classifiers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82" y="2967253"/>
            <a:ext cx="9494465" cy="14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Experiment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Feature importance.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71" y="2692008"/>
            <a:ext cx="4648051" cy="326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Outline</a:t>
            </a:r>
            <a:br>
              <a:rPr lang="en-US" altLang="zh-TW" dirty="0">
                <a:solidFill>
                  <a:schemeClr val="tx1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Introduction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Experiment</a:t>
            </a:r>
          </a:p>
          <a:p>
            <a:r>
              <a:rPr lang="en-US" altLang="zh-TW" b="1" u="sng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74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Conclusion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present an extensive study to </a:t>
            </a:r>
            <a:r>
              <a:rPr lang="en-US" altLang="zh-TW" dirty="0" smtClean="0"/>
              <a:t>characterize and </a:t>
            </a:r>
            <a:r>
              <a:rPr lang="en-US" altLang="zh-TW" dirty="0"/>
              <a:t>predict online users’ behavior on local search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we focus on the problem of estimating the </a:t>
            </a:r>
            <a:r>
              <a:rPr lang="en-US" altLang="zh-TW" dirty="0" smtClean="0"/>
              <a:t>click-through rate </a:t>
            </a:r>
            <a:r>
              <a:rPr lang="en-US" altLang="zh-TW" dirty="0"/>
              <a:t>on the different local search results according to </a:t>
            </a:r>
            <a:r>
              <a:rPr lang="en-US" altLang="zh-TW" dirty="0" smtClean="0"/>
              <a:t>two complementary </a:t>
            </a:r>
            <a:r>
              <a:rPr lang="en-US" altLang="zh-TW" dirty="0"/>
              <a:t>perspectives (regression and binary classification</a:t>
            </a:r>
            <a:r>
              <a:rPr lang="en-US" altLang="zh-TW" dirty="0" smtClean="0"/>
              <a:t>).</a:t>
            </a:r>
          </a:p>
          <a:p>
            <a:r>
              <a:rPr lang="en-US" altLang="zh-TW" dirty="0"/>
              <a:t>Our evaluation shows </a:t>
            </a:r>
            <a:r>
              <a:rPr lang="en-US" altLang="zh-TW" dirty="0" smtClean="0"/>
              <a:t>that the </a:t>
            </a:r>
            <a:r>
              <a:rPr lang="en-US" altLang="zh-TW" dirty="0"/>
              <a:t>overall approach proposed in this paper </a:t>
            </a:r>
            <a:r>
              <a:rPr lang="en-US" altLang="zh-TW"/>
              <a:t>outperforms </a:t>
            </a:r>
            <a:r>
              <a:rPr lang="en-US" altLang="zh-TW" smtClean="0"/>
              <a:t>a geolocation-aware </a:t>
            </a:r>
            <a:r>
              <a:rPr lang="en-US" altLang="zh-TW" dirty="0"/>
              <a:t>baseline that combines </a:t>
            </a:r>
            <a:r>
              <a:rPr lang="en-US" altLang="zh-TW"/>
              <a:t>textual </a:t>
            </a:r>
            <a:r>
              <a:rPr lang="en-US" altLang="zh-TW" smtClean="0"/>
              <a:t>information.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02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Introduction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/>
              <a:t>users prefer businesses that are </a:t>
            </a:r>
            <a:r>
              <a:rPr lang="en-US" altLang="zh-TW" dirty="0" smtClean="0"/>
              <a:t>physically closer </a:t>
            </a:r>
            <a:r>
              <a:rPr lang="en-US" altLang="zh-TW" dirty="0"/>
              <a:t>to </a:t>
            </a:r>
            <a:r>
              <a:rPr lang="en-US" altLang="zh-TW" dirty="0" smtClean="0"/>
              <a:t>them. However</a:t>
            </a:r>
            <a:r>
              <a:rPr lang="en-US" altLang="zh-TW" dirty="0"/>
              <a:t>, this notion of closeness is likely </a:t>
            </a:r>
            <a:r>
              <a:rPr lang="en-US" altLang="zh-TW" dirty="0" smtClean="0"/>
              <a:t>to depend </a:t>
            </a:r>
            <a:r>
              <a:rPr lang="en-US" altLang="zh-TW" dirty="0"/>
              <a:t>upon other </a:t>
            </a:r>
            <a:r>
              <a:rPr lang="en-US" altLang="zh-TW" dirty="0" smtClean="0"/>
              <a:t>factors, like the </a:t>
            </a:r>
            <a:r>
              <a:rPr lang="en-US" altLang="zh-TW" dirty="0"/>
              <a:t>category of the </a:t>
            </a:r>
            <a:r>
              <a:rPr lang="en-US" altLang="zh-TW" dirty="0" smtClean="0"/>
              <a:t>business, the </a:t>
            </a:r>
            <a:r>
              <a:rPr lang="en-US" altLang="zh-TW" dirty="0"/>
              <a:t>quality of the service provided, the density </a:t>
            </a:r>
            <a:r>
              <a:rPr lang="en-US" altLang="zh-TW" dirty="0" smtClean="0"/>
              <a:t>of businesses in </a:t>
            </a:r>
            <a:r>
              <a:rPr lang="en-US" altLang="zh-TW" dirty="0"/>
              <a:t>the area of interest, etc.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17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</a:p>
          <a:p>
            <a:pPr marL="0" indent="0">
              <a:buNone/>
            </a:pPr>
            <a:r>
              <a:rPr lang="en-US" altLang="zh-TW" dirty="0" smtClean="0"/>
              <a:t>	we </a:t>
            </a:r>
            <a:r>
              <a:rPr lang="en-US" altLang="zh-TW" dirty="0"/>
              <a:t>address the problem of estimating </a:t>
            </a:r>
            <a:r>
              <a:rPr lang="en-US" altLang="zh-TW" dirty="0" smtClean="0"/>
              <a:t>the click-through </a:t>
            </a:r>
            <a:r>
              <a:rPr lang="en-US" altLang="zh-TW" dirty="0"/>
              <a:t>rate on local search results (LCTR) as a </a:t>
            </a:r>
            <a:r>
              <a:rPr lang="en-US" altLang="zh-TW" dirty="0" smtClean="0"/>
              <a:t>proxy for </a:t>
            </a:r>
            <a:r>
              <a:rPr lang="en-US" altLang="zh-TW" dirty="0"/>
              <a:t>deciding the best entries that </a:t>
            </a:r>
            <a:r>
              <a:rPr lang="en-US" altLang="zh-TW" dirty="0" smtClean="0"/>
              <a:t>should </a:t>
            </a:r>
            <a:r>
              <a:rPr lang="en-US" altLang="zh-TW" dirty="0"/>
              <a:t>be displayed for </a:t>
            </a:r>
            <a:r>
              <a:rPr lang="en-US" altLang="zh-TW" dirty="0" smtClean="0"/>
              <a:t>a given </a:t>
            </a:r>
            <a:r>
              <a:rPr lang="en-US" altLang="zh-TW" dirty="0"/>
              <a:t>user’s </a:t>
            </a:r>
            <a:r>
              <a:rPr lang="en-US" altLang="zh-TW" dirty="0" smtClean="0"/>
              <a:t>query.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60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Introduction</a:t>
            </a:r>
          </a:p>
          <a:p>
            <a:r>
              <a:rPr lang="en-US" altLang="zh-TW" b="1" u="sng" dirty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Experiment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37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Method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218778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Input: </a:t>
            </a:r>
            <a:r>
              <a:rPr lang="en-US" altLang="zh-TW" dirty="0"/>
              <a:t>log </a:t>
            </a:r>
            <a:r>
              <a:rPr lang="en-US" altLang="zh-TW" dirty="0" smtClean="0"/>
              <a:t>D</a:t>
            </a:r>
          </a:p>
          <a:p>
            <a:pPr marL="0" indent="0">
              <a:buNone/>
            </a:pPr>
            <a:r>
              <a:rPr lang="en-US" altLang="zh-TW" dirty="0" smtClean="0"/>
              <a:t>	information </a:t>
            </a:r>
            <a:r>
              <a:rPr lang="en-US" altLang="zh-TW" dirty="0"/>
              <a:t>of business:</a:t>
            </a:r>
          </a:p>
          <a:p>
            <a:pPr marL="0" indent="0">
              <a:buNone/>
            </a:pPr>
            <a:r>
              <a:rPr lang="en-US" altLang="zh-TW" dirty="0"/>
              <a:t>	&gt;title         &gt;description          &gt;display URL</a:t>
            </a:r>
          </a:p>
          <a:p>
            <a:pPr marL="0" indent="0">
              <a:buNone/>
            </a:pPr>
            <a:r>
              <a:rPr lang="en-US" altLang="zh-TW" dirty="0"/>
              <a:t>	&gt;business category       &gt;average user’s rating        &gt;location(GPS)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LCTR(local search click-through-rate):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67" y="2285280"/>
            <a:ext cx="1876190" cy="2761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12" y="4636989"/>
            <a:ext cx="4552381" cy="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Local search intent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1" y="2798949"/>
            <a:ext cx="4506310" cy="270378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917" y="2333148"/>
            <a:ext cx="3645890" cy="36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Analysis of the distance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://zh.wikipedia.org/wiki/%E5%AF%B9%E6%95%B0%E6%AD%A3%E6%80%81%E5%88%86%E5%B8%83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09" y="2579690"/>
            <a:ext cx="3953759" cy="282761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335" y="2098724"/>
            <a:ext cx="3702584" cy="33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Distance vs rating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Distance vs. category.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2" y="3210232"/>
            <a:ext cx="3982480" cy="21333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051" y="1930400"/>
            <a:ext cx="3951775" cy="32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</TotalTime>
  <Words>194</Words>
  <Application>Microsoft Office PowerPoint</Application>
  <PresentationFormat>寬螢幕</PresentationFormat>
  <Paragraphs>122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微軟正黑體</vt:lpstr>
      <vt:lpstr>Arial</vt:lpstr>
      <vt:lpstr>Trebuchet MS</vt:lpstr>
      <vt:lpstr>Wingdings 3</vt:lpstr>
      <vt:lpstr>多面向</vt:lpstr>
      <vt:lpstr>Click Through Rate Prediction for Local Search Results</vt:lpstr>
      <vt:lpstr>Outline</vt:lpstr>
      <vt:lpstr>Introduction</vt:lpstr>
      <vt:lpstr>Introduction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 </vt:lpstr>
      <vt:lpstr>Experiment </vt:lpstr>
      <vt:lpstr>Experiment </vt:lpstr>
      <vt:lpstr>Experiment </vt:lpstr>
      <vt:lpstr>Experiment</vt:lpstr>
      <vt:lpstr>Outline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Through Rate Prediction for Local Search Results</dc:title>
  <dc:creator>朱修毅</dc:creator>
  <cp:lastModifiedBy>朱修毅</cp:lastModifiedBy>
  <cp:revision>17</cp:revision>
  <dcterms:created xsi:type="dcterms:W3CDTF">2017-03-27T10:49:28Z</dcterms:created>
  <dcterms:modified xsi:type="dcterms:W3CDTF">2017-03-27T17:53:07Z</dcterms:modified>
</cp:coreProperties>
</file>