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7" r:id="rId5"/>
    <p:sldId id="263" r:id="rId6"/>
    <p:sldId id="292" r:id="rId7"/>
    <p:sldId id="293" r:id="rId8"/>
    <p:sldId id="268" r:id="rId9"/>
    <p:sldId id="298" r:id="rId10"/>
    <p:sldId id="299" r:id="rId11"/>
    <p:sldId id="302" r:id="rId12"/>
    <p:sldId id="296" r:id="rId13"/>
    <p:sldId id="294" r:id="rId14"/>
    <p:sldId id="297" r:id="rId15"/>
    <p:sldId id="295" r:id="rId16"/>
    <p:sldId id="304" r:id="rId17"/>
    <p:sldId id="305" r:id="rId18"/>
    <p:sldId id="303" r:id="rId19"/>
    <p:sldId id="306" r:id="rId20"/>
    <p:sldId id="259" r:id="rId21"/>
    <p:sldId id="291" r:id="rId22"/>
    <p:sldId id="301" r:id="rId23"/>
    <p:sldId id="307" r:id="rId24"/>
    <p:sldId id="308" r:id="rId25"/>
    <p:sldId id="309" r:id="rId26"/>
    <p:sldId id="310" r:id="rId27"/>
    <p:sldId id="311" r:id="rId28"/>
    <p:sldId id="312" r:id="rId29"/>
    <p:sldId id="269" r:id="rId30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3867" autoAdjust="0"/>
  </p:normalViewPr>
  <p:slideViewPr>
    <p:cSldViewPr snapToGrid="0">
      <p:cViewPr varScale="1">
        <p:scale>
          <a:sx n="73" d="100"/>
          <a:sy n="73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A3868-6E6B-4900-8C31-5F9117C50EC7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6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29B2-F189-491F-9920-40C3E1B3C3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5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70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5F3B6-1B5B-4E98-8305-D42EE7D4A012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899F-47D4-41F1-9321-F6080ECED5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1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58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03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78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為了確保網路的一致姓，使用另一個神經網路來表示屬性編碼網路，編碼網路適應不同資料集，可以透過反向傳播法與另兩個預測網路做訓練，</a:t>
            </a:r>
            <a:endParaRPr lang="en-US" altLang="zh-TW" dirty="0" smtClean="0"/>
          </a:p>
          <a:p>
            <a:r>
              <a:rPr lang="zh-TW" altLang="en-US" dirty="0" smtClean="0"/>
              <a:t>例如如果是</a:t>
            </a:r>
            <a:r>
              <a:rPr lang="en-US" altLang="zh-TW" dirty="0" smtClean="0"/>
              <a:t>YELP</a:t>
            </a:r>
            <a:r>
              <a:rPr lang="zh-TW" altLang="en-US" dirty="0" smtClean="0"/>
              <a:t>中的貧論資料集，則是使用</a:t>
            </a:r>
            <a:r>
              <a:rPr lang="en-US" altLang="zh-TW" dirty="0" smtClean="0"/>
              <a:t>RNN</a:t>
            </a:r>
            <a:r>
              <a:rPr lang="zh-TW" altLang="en-US" dirty="0" smtClean="0"/>
              <a:t>來訓練，如果是影像資料則可以使用</a:t>
            </a:r>
            <a:r>
              <a:rPr lang="en-US" altLang="zh-TW" dirty="0" smtClean="0"/>
              <a:t>CNN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790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435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683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966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266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IGE</a:t>
            </a:r>
            <a:r>
              <a:rPr lang="zh-TW" altLang="en-US" dirty="0"/>
              <a:t>先透過</a:t>
            </a:r>
            <a:r>
              <a:rPr lang="en-US" altLang="zh-TW" dirty="0"/>
              <a:t>interaction graph </a:t>
            </a:r>
            <a:r>
              <a:rPr lang="zh-TW" altLang="en-US" dirty="0"/>
              <a:t>作為輸入，並一次性的建立所有的</a:t>
            </a:r>
            <a:r>
              <a:rPr lang="en-US" altLang="zh-TW" dirty="0"/>
              <a:t>lists</a:t>
            </a:r>
            <a:r>
              <a:rPr lang="zh-TW" altLang="en-US" dirty="0"/>
              <a:t>，初始化網路之後，開始交替訓練</a:t>
            </a:r>
            <a:r>
              <a:rPr lang="en-US" altLang="zh-TW" dirty="0"/>
              <a:t>coupled</a:t>
            </a:r>
            <a:r>
              <a:rPr lang="zh-TW" altLang="en-US" dirty="0"/>
              <a:t> </a:t>
            </a:r>
            <a:r>
              <a:rPr lang="en-US" altLang="zh-TW" dirty="0"/>
              <a:t>network</a:t>
            </a:r>
            <a:r>
              <a:rPr lang="zh-TW" altLang="en-US" dirty="0"/>
              <a:t>，編碼網路則是透過反向傳播法建立，在</a:t>
            </a:r>
            <a:r>
              <a:rPr lang="en-US" altLang="zh-TW" dirty="0"/>
              <a:t>step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邊的選擇是透過</a:t>
            </a:r>
            <a:r>
              <a:rPr lang="en-US" altLang="zh-TW" dirty="0"/>
              <a:t>eq.3 </a:t>
            </a:r>
            <a:r>
              <a:rPr lang="en-US" altLang="zh-TW" dirty="0" err="1"/>
              <a:t>logp</a:t>
            </a:r>
            <a:r>
              <a:rPr lang="en-US" altLang="zh-TW" dirty="0"/>
              <a:t> </a:t>
            </a:r>
            <a:r>
              <a:rPr lang="zh-TW" altLang="en-US" dirty="0"/>
              <a:t>的表達事是透過公式</a:t>
            </a:r>
            <a:r>
              <a:rPr lang="en-US" altLang="zh-TW" dirty="0"/>
              <a:t>5</a:t>
            </a:r>
            <a:r>
              <a:rPr lang="zh-TW" altLang="en-US" dirty="0"/>
              <a:t>，</a:t>
            </a:r>
            <a:r>
              <a:rPr lang="el-GR" altLang="zh-TW" dirty="0"/>
              <a:t> Δθ</a:t>
            </a:r>
            <a:r>
              <a:rPr lang="zh-TW" altLang="en-US" dirty="0"/>
              <a:t>是減少的方向，</a:t>
            </a:r>
            <a:r>
              <a:rPr lang="el-GR" altLang="zh-TW" dirty="0"/>
              <a:t> λ</a:t>
            </a:r>
            <a:r>
              <a:rPr lang="zh-TW" altLang="en-US" dirty="0"/>
              <a:t>是</a:t>
            </a:r>
            <a:r>
              <a:rPr lang="en-US" altLang="zh-TW" dirty="0"/>
              <a:t>step size.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3EE41-8F0E-4997-8202-C8FAA1C953F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31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34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566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968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528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值得注意的是，</a:t>
            </a:r>
            <a:r>
              <a:rPr lang="en-US" altLang="zh-TW" dirty="0" smtClean="0"/>
              <a:t>node2vec</a:t>
            </a:r>
            <a:r>
              <a:rPr lang="zh-TW" altLang="en-US" dirty="0" smtClean="0"/>
              <a:t>和</a:t>
            </a:r>
            <a:r>
              <a:rPr lang="en-US" altLang="zh-TW" dirty="0" smtClean="0"/>
              <a:t>bag-of-words</a:t>
            </a:r>
            <a:r>
              <a:rPr lang="zh-TW" altLang="en-US" dirty="0" smtClean="0"/>
              <a:t>在</a:t>
            </a:r>
            <a:r>
              <a:rPr lang="en-US" altLang="zh-TW" dirty="0" smtClean="0"/>
              <a:t>DBLP</a:t>
            </a:r>
            <a:r>
              <a:rPr lang="zh-TW" altLang="en-US" dirty="0" smtClean="0"/>
              <a:t>中表現良好，但在其他三個數據集中表現不佳。 這是因為</a:t>
            </a:r>
            <a:r>
              <a:rPr lang="en-US" altLang="zh-TW" dirty="0" smtClean="0"/>
              <a:t>DBLP</a:t>
            </a:r>
            <a:r>
              <a:rPr lang="zh-TW" altLang="en-US" dirty="0" smtClean="0"/>
              <a:t>中只有</a:t>
            </a:r>
            <a:r>
              <a:rPr lang="en-US" altLang="zh-TW" dirty="0" smtClean="0"/>
              <a:t>20</a:t>
            </a:r>
            <a:r>
              <a:rPr lang="zh-TW" altLang="en-US" dirty="0" smtClean="0"/>
              <a:t>個會議，它們與標籤高度相關。 因此，通過探索結構，</a:t>
            </a:r>
            <a:r>
              <a:rPr lang="en-US" altLang="zh-TW" dirty="0" smtClean="0"/>
              <a:t>node2vec</a:t>
            </a:r>
            <a:r>
              <a:rPr lang="zh-TW" altLang="en-US" dirty="0" smtClean="0"/>
              <a:t>和</a:t>
            </a:r>
            <a:r>
              <a:rPr lang="en-US" altLang="zh-TW" dirty="0" smtClean="0"/>
              <a:t>bag-of-words</a:t>
            </a:r>
            <a:r>
              <a:rPr lang="zh-TW" altLang="en-US" dirty="0" smtClean="0"/>
              <a:t>在</a:t>
            </a:r>
            <a:r>
              <a:rPr lang="en-US" altLang="zh-TW" dirty="0" smtClean="0"/>
              <a:t>DBLP</a:t>
            </a:r>
            <a:r>
              <a:rPr lang="zh-TW" altLang="en-US" dirty="0" smtClean="0"/>
              <a:t>數據集上產生合理的嵌入。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787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011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450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723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350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我們將嵌入技術推廣到歸因交互圖並提出</a:t>
            </a:r>
            <a:r>
              <a:rPr lang="en-US" altLang="zh-TW" dirty="0" smtClean="0"/>
              <a:t>IGE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2.IGE</a:t>
            </a:r>
            <a:r>
              <a:rPr lang="zh-TW" altLang="en-US" dirty="0" smtClean="0"/>
              <a:t>包含兩個用於預測的耦合乘法神經網絡和一個屬性編碼網絡。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各種真實世界數據集的實驗結果證明了</a:t>
            </a:r>
            <a:r>
              <a:rPr lang="en-US" altLang="zh-TW" dirty="0" smtClean="0"/>
              <a:t>IGE</a:t>
            </a:r>
            <a:r>
              <a:rPr lang="zh-TW" altLang="en-US" dirty="0" smtClean="0"/>
              <a:t>對聚類和分類任務的學習嵌入的有效性。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80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20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簡單來說 ， 包含屬性性質的</a:t>
            </a:r>
            <a:r>
              <a:rPr lang="en-US" altLang="zh-TW" dirty="0"/>
              <a:t>interaction</a:t>
            </a:r>
            <a:r>
              <a:rPr lang="zh-TW" altLang="en-US" dirty="0"/>
              <a:t> </a:t>
            </a:r>
            <a:r>
              <a:rPr lang="en-US" altLang="zh-TW" dirty="0"/>
              <a:t>graph</a:t>
            </a:r>
            <a:r>
              <a:rPr lang="zh-TW" altLang="en-US" dirty="0"/>
              <a:t>更適合現實生活中的情況，畢竟考慮到點之間的屬性，更加可以描述一件事件的發生。</a:t>
            </a:r>
            <a:endParaRPr lang="en-US" altLang="zh-TW" dirty="0"/>
          </a:p>
          <a:p>
            <a:r>
              <a:rPr lang="zh-TW" altLang="en-US" dirty="0"/>
              <a:t>簡述一下 投資及股票資料圖的說明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31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Learning a meaningful embedding</a:t>
            </a:r>
            <a:r>
              <a:rPr lang="zh-TW" altLang="en-US" dirty="0"/>
              <a:t>，用以做其他任務</a:t>
            </a:r>
            <a:r>
              <a:rPr lang="en-US" altLang="zh-TW" dirty="0"/>
              <a:t>(</a:t>
            </a:r>
            <a:r>
              <a:rPr lang="zh-TW" altLang="en-US" dirty="0"/>
              <a:t>分群 分類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09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2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and Y are two disjoint(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不相交的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sets of nodes, and E is the set of edges.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91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93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36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65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63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41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0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6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54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47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00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516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EDE7EA-BD4F-4B9D-8688-4F2570586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4B506F-9C1A-4C3B-BD5C-E05BA90F1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4C0775-752D-4AD3-A4FA-75C6B9C1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E6BFA6-2DB0-4D55-AD2E-CC5EDC20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A25D14-1BA3-4AB5-AA01-8FCD29D2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43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C55876-851C-4B3B-98EA-ECC2F2EE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2C0FA3-33E4-4189-B8E3-E052AFC9B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5421C0-05C2-4B38-ABE6-0644D72A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C195F3-11C2-4D94-99B7-ED9262EF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7B51D9-CD55-4164-A35E-90E73FE7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621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B1347B-8902-44C6-8955-461A40C8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DD93BF-DF4C-40A0-BCE0-13F78D162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044A3B-0008-46D9-80E8-B4EE4DBA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3DA933-E608-4039-A3E5-0FC06290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60246C-0EBF-4005-9B4C-33EB4723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009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E975BB-C085-4AB7-94FF-D73CF060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9EBB75-3E17-49D5-9B87-6531E0045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700F0C9-B90F-4295-8980-70FC70C3B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9A85AD-4111-42BC-AA65-3268196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F7B5A1-7FBE-496C-92CA-FCB0E689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9E2904-A5EF-410C-96CC-A7BBA999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53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069269-9AB0-4E86-9DB8-44B614CC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0AB028-55E7-4195-B848-1BCA64C66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D5368C-39CF-4990-94B1-823AAF06E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5A3E5ED-73DD-460B-B1BD-C87F24ED9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9DEA57A-D472-4DB4-AD89-C2B14E489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574F17-7A4D-4A7E-993E-2FE27FC7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59B0CA3-7E58-4A07-B129-9B34F2EC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00BE402-F209-4A1E-9E04-A44F6D1D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738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6E7D30-444B-477B-BED9-875DC5F7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5F8FD0F-70B9-4B64-B491-24626119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0E3E15-5764-401D-8801-C0D09E55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EBE899-33EB-41BB-B130-033C1778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887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F6757BB-1623-4141-A37D-EECB674B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532D998-7036-4985-B39E-FBE943C4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062004-EDC2-45F1-BC9C-620E44E1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53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91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AB594-3500-41FB-BA41-1825260A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A46E9D-5A51-4A16-962C-403D7A08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88957F2-59A3-442C-AB7E-AF97A0CB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989A5B-8067-46F4-8DFA-BD7D886A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41BF6F-8A98-4FFF-84D5-FC1BBCBA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72810A-6E6C-4948-9D7A-339770EB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255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0C34E-BAF2-4D83-9594-F9EFBB9C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D84784C-1FC5-4A12-B6A3-3109B9D49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CE6084-9C86-459B-98A9-4819361A0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F80368-D469-4C74-919A-45ECEBA2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6F86A7-06F4-41CF-BF38-03DEB004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20D2A2-C66C-480E-AB22-30A89D20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935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BAF967-5B2B-43C9-8482-A23FCB27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DD18D1-5B83-425C-B955-A6ABE793E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AA3BDE-FB83-4DE5-92B2-152473E3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12975E-6E73-42CB-8681-CB0CC22F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FDC967-0D00-4E2D-912D-C416A92C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516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B107F36-F055-4CD1-BD32-67050999C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E3856FC-3566-48D7-8AEA-D034F252C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143103-B1C5-4EA8-8B68-C33862CE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E5690A-DF3B-46ED-B73E-D1B098D3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57D726-102E-48C3-8545-3DCC4B5B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74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2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82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7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904A6F0-8F94-438E-BA07-795021F2E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C859B3-6C58-4365-B723-765E28FD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A2E318-51B3-44E9-8BE8-EFC1CBE40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6D2E-F6A5-4E1A-95B8-D7B45E01F99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5F10A7-D07C-46DE-A987-7471DB25F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72CBC8-5A53-4917-A93F-BC2C4022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6A6B-72BC-4A25-8D72-57B319163E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10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Cambria" panose="02040503050406030204" pitchFamily="18" charset="0"/>
              </a:rPr>
              <a:t>Learning node </a:t>
            </a:r>
            <a:r>
              <a:rPr lang="en-US" altLang="zh-TW" dirty="0" err="1">
                <a:solidFill>
                  <a:schemeClr val="accent1"/>
                </a:solidFill>
                <a:latin typeface="Cambria" panose="02040503050406030204" pitchFamily="18" charset="0"/>
              </a:rPr>
              <a:t>embeddings</a:t>
            </a:r>
            <a:r>
              <a:rPr lang="en-US" altLang="zh-TW" dirty="0">
                <a:solidFill>
                  <a:schemeClr val="accent1"/>
                </a:solidFill>
                <a:latin typeface="Cambria" panose="02040503050406030204" pitchFamily="18" charset="0"/>
              </a:rPr>
              <a:t> in interaction Graphs</a:t>
            </a:r>
            <a:endParaRPr lang="zh-TW" altLang="en-US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64256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Source : CIKM 2017</a:t>
            </a:r>
          </a:p>
          <a:p>
            <a:r>
              <a:rPr lang="en-US" altLang="zh-TW" dirty="0"/>
              <a:t>Advisor : JIA-LING KOH</a:t>
            </a:r>
          </a:p>
          <a:p>
            <a:r>
              <a:rPr lang="en-US" altLang="zh-TW" dirty="0"/>
              <a:t>Speaker : YI-CHENG HUNG</a:t>
            </a:r>
          </a:p>
          <a:p>
            <a:r>
              <a:rPr lang="en-US" altLang="zh-TW" dirty="0"/>
              <a:t>Date:2018/08/28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2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Method-simple model</a:t>
            </a:r>
            <a:endParaRPr lang="zh-TW" altLang="en-US" dirty="0">
              <a:solidFill>
                <a:srgbClr val="5B9BD5"/>
              </a:solidFill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EDCBB6A-D113-4B21-93B2-889B3E90065B}"/>
              </a:ext>
            </a:extLst>
          </p:cNvPr>
          <p:cNvGrpSpPr/>
          <p:nvPr/>
        </p:nvGrpSpPr>
        <p:grpSpPr>
          <a:xfrm>
            <a:off x="1576714" y="1994592"/>
            <a:ext cx="4288827" cy="4410632"/>
            <a:chOff x="1576714" y="1994592"/>
            <a:chExt cx="4288827" cy="441063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FB0C675-1375-4C4F-AD6E-18AF4A89B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593" r="2286"/>
            <a:stretch/>
          </p:blipFill>
          <p:spPr>
            <a:xfrm>
              <a:off x="1576714" y="3936379"/>
              <a:ext cx="4288827" cy="2468845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9B614D1-86AE-4C2B-B199-0B94CF092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70" t="76528" r="54509" b="11209"/>
            <a:stretch/>
          </p:blipFill>
          <p:spPr>
            <a:xfrm>
              <a:off x="2113662" y="2050349"/>
              <a:ext cx="1550300" cy="756265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5698FA4-C63F-48A4-B6A3-02B64F062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88" t="6698" r="38671" b="82081"/>
            <a:stretch/>
          </p:blipFill>
          <p:spPr>
            <a:xfrm>
              <a:off x="3915781" y="1994592"/>
              <a:ext cx="1416921" cy="756265"/>
            </a:xfrm>
            <a:prstGeom prst="rect">
              <a:avLst/>
            </a:prstGeom>
          </p:spPr>
        </p:pic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5E76B425-8FB7-44A1-93B5-50043D5075A5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H="1" flipV="1">
              <a:off x="2888812" y="2806614"/>
              <a:ext cx="223414" cy="1122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8BE1D36F-4ABA-4678-B993-48314674C6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5027" y="2771749"/>
              <a:ext cx="1" cy="12067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50D56448-4B33-46F2-84AC-DA962CB51797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H="1" flipV="1">
              <a:off x="2888812" y="2806614"/>
              <a:ext cx="1625904" cy="11225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BEA4CD08-81A2-4A6C-B680-C6D92EE6F0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0564" y="2848398"/>
              <a:ext cx="1425484" cy="10805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B07BA63-CF09-462C-B5FD-C20ECC97D3E9}"/>
                </a:ext>
              </a:extLst>
            </p:cNvPr>
            <p:cNvSpPr/>
            <p:nvPr/>
          </p:nvSpPr>
          <p:spPr>
            <a:xfrm>
              <a:off x="4672485" y="2308302"/>
              <a:ext cx="367867" cy="301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B802FC-CAED-4ED1-9633-4165F954720A}"/>
                </a:ext>
              </a:extLst>
            </p:cNvPr>
            <p:cNvSpPr/>
            <p:nvPr/>
          </p:nvSpPr>
          <p:spPr>
            <a:xfrm>
              <a:off x="4590788" y="5482683"/>
              <a:ext cx="315749" cy="226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81D63E8E-576B-418B-A7BC-41C13F7CFBE7}"/>
              </a:ext>
            </a:extLst>
          </p:cNvPr>
          <p:cNvGrpSpPr/>
          <p:nvPr/>
        </p:nvGrpSpPr>
        <p:grpSpPr>
          <a:xfrm>
            <a:off x="6971541" y="1918616"/>
            <a:ext cx="4389186" cy="4020707"/>
            <a:chOff x="6756606" y="2100529"/>
            <a:chExt cx="4389186" cy="402070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FB19920-7524-4CE9-B969-A9280EE8D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765"/>
            <a:stretch/>
          </p:blipFill>
          <p:spPr>
            <a:xfrm>
              <a:off x="6756606" y="2100529"/>
              <a:ext cx="4389186" cy="4020707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D16D6C8-F5D0-445E-AA08-76888BE90475}"/>
                </a:ext>
              </a:extLst>
            </p:cNvPr>
            <p:cNvSpPr txBox="1"/>
            <p:nvPr/>
          </p:nvSpPr>
          <p:spPr>
            <a:xfrm>
              <a:off x="7828156" y="258708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dirty="0"/>
            </a:p>
          </p:txBody>
        </p: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A9A2BD72-CC7C-4D33-8A94-3F57CA2406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1015" y="2887337"/>
              <a:ext cx="532839" cy="11622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46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Method-simple model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84" y="1958350"/>
            <a:ext cx="5991225" cy="8096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09" y="3290465"/>
            <a:ext cx="5943600" cy="83820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A49A0807-D608-4A2C-A138-AB3F1C8B7300}"/>
              </a:ext>
            </a:extLst>
          </p:cNvPr>
          <p:cNvGrpSpPr/>
          <p:nvPr/>
        </p:nvGrpSpPr>
        <p:grpSpPr>
          <a:xfrm>
            <a:off x="1601446" y="4721910"/>
            <a:ext cx="5226077" cy="1770330"/>
            <a:chOff x="539103" y="4128665"/>
            <a:chExt cx="7382742" cy="210486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103" y="4128665"/>
              <a:ext cx="7382742" cy="2104867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32149B1-C2C3-4DE4-AD5C-12E37134A9CE}"/>
                </a:ext>
              </a:extLst>
            </p:cNvPr>
            <p:cNvSpPr/>
            <p:nvPr/>
          </p:nvSpPr>
          <p:spPr>
            <a:xfrm>
              <a:off x="3389971" y="4928839"/>
              <a:ext cx="256478" cy="27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2BBF75-0A1A-4609-BC1F-6034529EEC1A}"/>
                </a:ext>
              </a:extLst>
            </p:cNvPr>
            <p:cNvSpPr/>
            <p:nvPr/>
          </p:nvSpPr>
          <p:spPr>
            <a:xfrm>
              <a:off x="3646449" y="5566773"/>
              <a:ext cx="256478" cy="27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A17DF23-08FB-4F5C-A2F7-173FE2C224FC}"/>
                </a:ext>
              </a:extLst>
            </p:cNvPr>
            <p:cNvSpPr/>
            <p:nvPr/>
          </p:nvSpPr>
          <p:spPr>
            <a:xfrm>
              <a:off x="5967761" y="5575815"/>
              <a:ext cx="256478" cy="267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16018CA-561D-4048-8E6C-F3C4CE44E680}"/>
                </a:ext>
              </a:extLst>
            </p:cNvPr>
            <p:cNvSpPr/>
            <p:nvPr/>
          </p:nvSpPr>
          <p:spPr>
            <a:xfrm>
              <a:off x="5732108" y="4904619"/>
              <a:ext cx="256478" cy="27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EB0082CA-E668-4A53-AA92-598522312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478" y="3246561"/>
            <a:ext cx="5886450" cy="866775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42B68104-0E8E-4CDC-82E2-5ED42033428C}"/>
              </a:ext>
            </a:extLst>
          </p:cNvPr>
          <p:cNvGrpSpPr/>
          <p:nvPr/>
        </p:nvGrpSpPr>
        <p:grpSpPr>
          <a:xfrm>
            <a:off x="8176053" y="1385802"/>
            <a:ext cx="3170820" cy="2742863"/>
            <a:chOff x="1576714" y="1994592"/>
            <a:chExt cx="4288827" cy="4410632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EDEE5E0A-09D2-4CBA-B36F-316BC1ED6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4593" r="2286"/>
            <a:stretch/>
          </p:blipFill>
          <p:spPr>
            <a:xfrm>
              <a:off x="1576714" y="3936379"/>
              <a:ext cx="4288827" cy="2468845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F5B0F5EE-4E43-40C5-A55D-AF4CDD5ED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70" t="76528" r="54509" b="11209"/>
            <a:stretch/>
          </p:blipFill>
          <p:spPr>
            <a:xfrm>
              <a:off x="2113662" y="2050349"/>
              <a:ext cx="1550300" cy="756265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7AE8D6D6-5C82-4EEE-8B0B-BC432474E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88" t="6698" r="38671" b="82081"/>
            <a:stretch/>
          </p:blipFill>
          <p:spPr>
            <a:xfrm>
              <a:off x="3915781" y="1994592"/>
              <a:ext cx="1416921" cy="756265"/>
            </a:xfrm>
            <a:prstGeom prst="rect">
              <a:avLst/>
            </a:prstGeom>
          </p:spPr>
        </p:pic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294AC0D7-7AE7-48E6-8759-739CE094E414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H="1" flipV="1">
              <a:off x="2888812" y="2806614"/>
              <a:ext cx="223414" cy="1122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025B38CE-04B8-4F37-915E-2CDA42C854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5027" y="2771749"/>
              <a:ext cx="1" cy="12067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6C6A2138-35EA-41B1-B57B-CC1CAF699557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H="1" flipV="1">
              <a:off x="2888812" y="2806614"/>
              <a:ext cx="1625904" cy="11225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B34A6F05-8C09-484B-BFC8-80A46AB07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0564" y="2848398"/>
              <a:ext cx="1425484" cy="10805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D5660A1-11B3-4703-95D7-8290E31AF359}"/>
                </a:ext>
              </a:extLst>
            </p:cNvPr>
            <p:cNvSpPr/>
            <p:nvPr/>
          </p:nvSpPr>
          <p:spPr>
            <a:xfrm>
              <a:off x="4672485" y="2308302"/>
              <a:ext cx="367867" cy="301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51D682A-63E0-49E8-B3CA-46FBA1A2DE57}"/>
                </a:ext>
              </a:extLst>
            </p:cNvPr>
            <p:cNvSpPr/>
            <p:nvPr/>
          </p:nvSpPr>
          <p:spPr>
            <a:xfrm>
              <a:off x="4590788" y="5482683"/>
              <a:ext cx="315749" cy="226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3930" y="753947"/>
            <a:ext cx="3675381" cy="373117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A84AC2FC-1160-4534-974D-AD315ADF9B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48" t="7217" r="65718" b="7980"/>
          <a:stretch/>
        </p:blipFill>
        <p:spPr>
          <a:xfrm>
            <a:off x="2544038" y="1869097"/>
            <a:ext cx="3064397" cy="33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Method-IGE model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415873-30C5-4E86-BAD1-2F6D8CB67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7" t="2474" r="6975"/>
          <a:stretch/>
        </p:blipFill>
        <p:spPr>
          <a:xfrm>
            <a:off x="1268844" y="1691322"/>
            <a:ext cx="4274819" cy="43860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370" y="2879151"/>
            <a:ext cx="5530222" cy="145111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92E339E-4349-4B1B-8EA8-F5ACCB9564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6191" b="13267"/>
          <a:stretch/>
        </p:blipFill>
        <p:spPr>
          <a:xfrm>
            <a:off x="3458899" y="2582408"/>
            <a:ext cx="535332" cy="7435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919F975-82C3-4A37-8A02-F370059133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20" t="18437" r="16767" b="9351"/>
          <a:stretch/>
        </p:blipFill>
        <p:spPr>
          <a:xfrm>
            <a:off x="2053817" y="2732689"/>
            <a:ext cx="500197" cy="4624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/>
          <a:srcRect l="10813" t="12908" b="-1"/>
          <a:stretch/>
        </p:blipFill>
        <p:spPr>
          <a:xfrm>
            <a:off x="958897" y="3535156"/>
            <a:ext cx="446582" cy="39871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8"/>
          <a:srcRect l="10415"/>
          <a:stretch/>
        </p:blipFill>
        <p:spPr>
          <a:xfrm>
            <a:off x="4498428" y="3412713"/>
            <a:ext cx="504498" cy="6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Method-encoding model</a:t>
            </a:r>
            <a:endParaRPr lang="zh-TW" altLang="en-US" dirty="0">
              <a:solidFill>
                <a:srgbClr val="5B9BD5"/>
              </a:solidFill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D9E05D26-5176-44AF-B77D-B789F1DA154B}"/>
              </a:ext>
            </a:extLst>
          </p:cNvPr>
          <p:cNvGrpSpPr/>
          <p:nvPr/>
        </p:nvGrpSpPr>
        <p:grpSpPr>
          <a:xfrm>
            <a:off x="2289210" y="1564082"/>
            <a:ext cx="7627434" cy="4567482"/>
            <a:chOff x="2289210" y="1564082"/>
            <a:chExt cx="7627434" cy="4567482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2DD21BA4-E8E8-4DB8-955B-ABF4A7F26737}"/>
                </a:ext>
              </a:extLst>
            </p:cNvPr>
            <p:cNvSpPr txBox="1"/>
            <p:nvPr/>
          </p:nvSpPr>
          <p:spPr>
            <a:xfrm>
              <a:off x="5276385" y="1564082"/>
              <a:ext cx="163923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D</a:t>
              </a:r>
              <a:r>
                <a:rPr lang="zh-TW" altLang="en-US" sz="2800" dirty="0"/>
                <a:t>維向量</a:t>
              </a: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3C874F2A-82F5-4847-8A66-E3C576948D29}"/>
                </a:ext>
              </a:extLst>
            </p:cNvPr>
            <p:cNvCxnSpPr>
              <a:cxnSpLocks/>
              <a:stCxn id="18" idx="0"/>
              <a:endCxn id="5" idx="2"/>
            </p:cNvCxnSpPr>
            <p:nvPr/>
          </p:nvCxnSpPr>
          <p:spPr>
            <a:xfrm flipH="1" flipV="1">
              <a:off x="6096000" y="2087302"/>
              <a:ext cx="6927" cy="16046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ABAE9AD-D0F9-4FC2-A168-76FC79F430F2}"/>
                </a:ext>
              </a:extLst>
            </p:cNvPr>
            <p:cNvSpPr txBox="1"/>
            <p:nvPr/>
          </p:nvSpPr>
          <p:spPr>
            <a:xfrm>
              <a:off x="6278670" y="2704956"/>
              <a:ext cx="1731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Fully connected</a:t>
              </a:r>
              <a:endParaRPr lang="zh-TW" altLang="en-US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68A83A80-BF6C-4B3F-A307-CBA190B59185}"/>
                </a:ext>
              </a:extLst>
            </p:cNvPr>
            <p:cNvSpPr txBox="1"/>
            <p:nvPr/>
          </p:nvSpPr>
          <p:spPr>
            <a:xfrm>
              <a:off x="2642332" y="3892884"/>
              <a:ext cx="403302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Embedding of all categorical attributes are averaged or concatenated</a:t>
              </a:r>
              <a:endParaRPr lang="zh-TW" altLang="en-US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945AD17A-C327-4A9A-B160-032045AE84B9}"/>
                </a:ext>
              </a:extLst>
            </p:cNvPr>
            <p:cNvSpPr txBox="1"/>
            <p:nvPr/>
          </p:nvSpPr>
          <p:spPr>
            <a:xfrm>
              <a:off x="7524707" y="4031383"/>
              <a:ext cx="223445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Numerical attributes</a:t>
              </a:r>
              <a:endParaRPr lang="zh-TW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61E9CE2-2D4C-4FAE-B594-225C49F0B4A4}"/>
                </a:ext>
              </a:extLst>
            </p:cNvPr>
            <p:cNvSpPr/>
            <p:nvPr/>
          </p:nvSpPr>
          <p:spPr>
            <a:xfrm>
              <a:off x="2289210" y="3691943"/>
              <a:ext cx="7627434" cy="10482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7318BAC9-9867-4A69-B8F0-B9C78639E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54" t="8710" r="4834" b="16663"/>
            <a:stretch/>
          </p:blipFill>
          <p:spPr>
            <a:xfrm>
              <a:off x="3353486" y="5688895"/>
              <a:ext cx="2610716" cy="4426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53F38E10-5013-4D44-9367-75A60B6A7DDA}"/>
                </a:ext>
              </a:extLst>
            </p:cNvPr>
            <p:cNvCxnSpPr>
              <a:cxnSpLocks/>
              <a:stCxn id="23" idx="0"/>
              <a:endCxn id="16" idx="2"/>
            </p:cNvCxnSpPr>
            <p:nvPr/>
          </p:nvCxnSpPr>
          <p:spPr>
            <a:xfrm flipV="1">
              <a:off x="4658844" y="4539215"/>
              <a:ext cx="0" cy="11496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6DC593CC-D770-43B2-906F-63FA7372ECFB}"/>
                </a:ext>
              </a:extLst>
            </p:cNvPr>
            <p:cNvSpPr txBox="1"/>
            <p:nvPr/>
          </p:nvSpPr>
          <p:spPr>
            <a:xfrm>
              <a:off x="4644047" y="4996398"/>
              <a:ext cx="2587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Embedding lookup table</a:t>
              </a:r>
              <a:endParaRPr lang="zh-TW" altLang="en-US" dirty="0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7D776BA8-464C-42EA-A982-AEF776D460E5}"/>
              </a:ext>
            </a:extLst>
          </p:cNvPr>
          <p:cNvGrpSpPr/>
          <p:nvPr/>
        </p:nvGrpSpPr>
        <p:grpSpPr>
          <a:xfrm>
            <a:off x="3298909" y="1691322"/>
            <a:ext cx="4068319" cy="4174215"/>
            <a:chOff x="3298909" y="1691322"/>
            <a:chExt cx="4068319" cy="4174215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1C95FB85-E6F7-49E8-9377-8FE6F9D72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57" t="2474" r="6975"/>
            <a:stretch/>
          </p:blipFill>
          <p:spPr>
            <a:xfrm>
              <a:off x="3298909" y="1691322"/>
              <a:ext cx="4068319" cy="4174215"/>
            </a:xfrm>
            <a:prstGeom prst="rect">
              <a:avLst/>
            </a:prstGeom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D9923C1-B1C5-4ED4-BF6E-67CAD4A26F20}"/>
                </a:ext>
              </a:extLst>
            </p:cNvPr>
            <p:cNvSpPr/>
            <p:nvPr/>
          </p:nvSpPr>
          <p:spPr>
            <a:xfrm>
              <a:off x="6096000" y="2609385"/>
              <a:ext cx="1129073" cy="8196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94CDA32-A687-480E-94FD-9C4763DA28D9}"/>
                </a:ext>
              </a:extLst>
            </p:cNvPr>
            <p:cNvSpPr/>
            <p:nvPr/>
          </p:nvSpPr>
          <p:spPr>
            <a:xfrm>
              <a:off x="5597912" y="4740157"/>
              <a:ext cx="1077440" cy="6255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1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5B9BD5"/>
                </a:solidFill>
              </a:rPr>
              <a:t>Method-embedding tensor</a:t>
            </a:r>
            <a:endParaRPr lang="zh-TW" altLang="en-US" dirty="0">
              <a:solidFill>
                <a:srgbClr val="5B9BD5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334704" y="483784"/>
            <a:ext cx="3415862" cy="2007168"/>
            <a:chOff x="409903" y="2175641"/>
            <a:chExt cx="5139559" cy="307953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r="1918" b="17089"/>
            <a:stretch/>
          </p:blipFill>
          <p:spPr>
            <a:xfrm>
              <a:off x="2780961" y="2541427"/>
              <a:ext cx="2494400" cy="5099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/>
            <a:srcRect l="3767" t="20643" r="2168" b="11073"/>
            <a:stretch/>
          </p:blipFill>
          <p:spPr>
            <a:xfrm>
              <a:off x="514022" y="2606831"/>
              <a:ext cx="1802383" cy="49398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5"/>
            <a:srcRect r="2627" b="16514"/>
            <a:stretch/>
          </p:blipFill>
          <p:spPr>
            <a:xfrm>
              <a:off x="2522904" y="4463356"/>
              <a:ext cx="1947699" cy="58447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6177" y="4472993"/>
              <a:ext cx="820228" cy="62017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09903" y="2175641"/>
              <a:ext cx="5139559" cy="1334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34814" y="4310989"/>
              <a:ext cx="3342289" cy="9441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/>
            <p:cNvCxnSpPr>
              <a:stCxn id="8" idx="2"/>
              <a:endCxn id="9" idx="0"/>
            </p:cNvCxnSpPr>
            <p:nvPr/>
          </p:nvCxnSpPr>
          <p:spPr>
            <a:xfrm>
              <a:off x="2979683" y="3510455"/>
              <a:ext cx="26276" cy="8005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E8415873-30C5-4E86-BAD1-2F6D8CB67A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944" t="42535" r="3174" b="10593"/>
          <a:stretch/>
        </p:blipFill>
        <p:spPr>
          <a:xfrm>
            <a:off x="3388968" y="1974864"/>
            <a:ext cx="4098725" cy="27324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274" y="5406801"/>
            <a:ext cx="4400550" cy="447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9"/>
          <a:srcRect t="1" b="12330"/>
          <a:stretch/>
        </p:blipFill>
        <p:spPr>
          <a:xfrm>
            <a:off x="3527579" y="3602965"/>
            <a:ext cx="1274737" cy="288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6487" y="3585100"/>
            <a:ext cx="1257300" cy="323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3249" y="2670324"/>
            <a:ext cx="1257300" cy="29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94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5B9BD5"/>
                </a:solidFill>
              </a:rPr>
              <a:t>Method-embedding tensor</a:t>
            </a:r>
            <a:endParaRPr lang="zh-TW" altLang="en-US" dirty="0">
              <a:solidFill>
                <a:srgbClr val="5B9BD5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334704" y="483784"/>
            <a:ext cx="3415862" cy="2007168"/>
            <a:chOff x="409903" y="2175641"/>
            <a:chExt cx="5139559" cy="307953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r="1918" b="17089"/>
            <a:stretch/>
          </p:blipFill>
          <p:spPr>
            <a:xfrm>
              <a:off x="2780961" y="2541427"/>
              <a:ext cx="2494400" cy="5099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/>
            <a:srcRect l="3767" t="20643" r="2168" b="11073"/>
            <a:stretch/>
          </p:blipFill>
          <p:spPr>
            <a:xfrm>
              <a:off x="514022" y="2606831"/>
              <a:ext cx="1802383" cy="49398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5"/>
            <a:srcRect r="2627" b="16514"/>
            <a:stretch/>
          </p:blipFill>
          <p:spPr>
            <a:xfrm>
              <a:off x="2522904" y="4463356"/>
              <a:ext cx="1947699" cy="58447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6177" y="4472993"/>
              <a:ext cx="820228" cy="62017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09903" y="2175641"/>
              <a:ext cx="5139559" cy="1334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34814" y="4310989"/>
              <a:ext cx="3342289" cy="9441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/>
            <p:cNvCxnSpPr>
              <a:stCxn id="8" idx="2"/>
              <a:endCxn id="9" idx="0"/>
            </p:cNvCxnSpPr>
            <p:nvPr/>
          </p:nvCxnSpPr>
          <p:spPr>
            <a:xfrm>
              <a:off x="2979683" y="3510455"/>
              <a:ext cx="26276" cy="8005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E8415873-30C5-4E86-BAD1-2F6D8CB67A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317" t="5234" r="3173" b="48432"/>
          <a:stretch/>
        </p:blipFill>
        <p:spPr>
          <a:xfrm>
            <a:off x="3321269" y="1974864"/>
            <a:ext cx="4311427" cy="270115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816" y="5398954"/>
            <a:ext cx="30099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Method-IGE model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415873-30C5-4E86-BAD1-2F6D8CB67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7" t="2474" r="6975"/>
          <a:stretch/>
        </p:blipFill>
        <p:spPr>
          <a:xfrm>
            <a:off x="3286568" y="1489194"/>
            <a:ext cx="4876124" cy="500304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7F7972E-7F61-4C9B-AD97-B19CAD75E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56"/>
          <a:stretch/>
        </p:blipFill>
        <p:spPr>
          <a:xfrm>
            <a:off x="2551921" y="4450097"/>
            <a:ext cx="2197415" cy="574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92E339E-4349-4B1B-8EA8-F5ACCB9564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509"/>
          <a:stretch/>
        </p:blipFill>
        <p:spPr>
          <a:xfrm>
            <a:off x="5696055" y="2626349"/>
            <a:ext cx="3876675" cy="681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BFE9E5C-002E-458A-B2E4-D75E96128D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12" b="9333"/>
          <a:stretch/>
        </p:blipFill>
        <p:spPr>
          <a:xfrm>
            <a:off x="5724630" y="4477406"/>
            <a:ext cx="3848100" cy="504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919F975-82C3-4A37-8A02-F370059133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00" t="1" b="11595"/>
          <a:stretch/>
        </p:blipFill>
        <p:spPr>
          <a:xfrm>
            <a:off x="3810384" y="2520604"/>
            <a:ext cx="680928" cy="588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3349" y="478948"/>
            <a:ext cx="3850071" cy="10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Method-IGE model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415873-30C5-4E86-BAD1-2F6D8CB67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7" t="2474" r="6975"/>
          <a:stretch/>
        </p:blipFill>
        <p:spPr>
          <a:xfrm>
            <a:off x="4936693" y="1594298"/>
            <a:ext cx="4876124" cy="5003046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>
            <a:off x="5486399" y="4519448"/>
            <a:ext cx="525518" cy="3573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endCxn id="3" idx="2"/>
          </p:cNvCxnSpPr>
          <p:nvPr/>
        </p:nvCxnSpPr>
        <p:spPr>
          <a:xfrm flipV="1">
            <a:off x="4046483" y="4876800"/>
            <a:ext cx="1439916" cy="819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/>
        </p:nvSpPr>
        <p:spPr>
          <a:xfrm>
            <a:off x="4572000" y="2761729"/>
            <a:ext cx="536028" cy="45930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endCxn id="13" idx="2"/>
          </p:cNvCxnSpPr>
          <p:nvPr/>
        </p:nvCxnSpPr>
        <p:spPr>
          <a:xfrm flipV="1">
            <a:off x="3909848" y="3221032"/>
            <a:ext cx="662152" cy="478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652912" y="1939680"/>
            <a:ext cx="33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  <p:cxnSp>
        <p:nvCxnSpPr>
          <p:cNvPr id="20" name="直線單箭頭接點 19"/>
          <p:cNvCxnSpPr>
            <a:endCxn id="17" idx="2"/>
          </p:cNvCxnSpPr>
          <p:nvPr/>
        </p:nvCxnSpPr>
        <p:spPr>
          <a:xfrm flipH="1" flipV="1">
            <a:off x="4821078" y="2309012"/>
            <a:ext cx="2777901" cy="1415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5108028" y="3238775"/>
            <a:ext cx="641131" cy="460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13" idx="0"/>
            <a:endCxn id="17" idx="2"/>
          </p:cNvCxnSpPr>
          <p:nvPr/>
        </p:nvCxnSpPr>
        <p:spPr>
          <a:xfrm flipH="1" flipV="1">
            <a:off x="4821078" y="2309012"/>
            <a:ext cx="18936" cy="452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060028" y="3540047"/>
            <a:ext cx="1937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Attribute vector d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199832" y="5668781"/>
            <a:ext cx="1937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Attribute vector d</a:t>
            </a:r>
            <a:endParaRPr lang="zh-TW" altLang="en-US" dirty="0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A84AC2FC-1160-4534-974D-AD315ADF9B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8" t="7217" r="65718" b="7980"/>
          <a:stretch/>
        </p:blipFill>
        <p:spPr>
          <a:xfrm>
            <a:off x="9685909" y="235889"/>
            <a:ext cx="2336970" cy="25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B1A81-EF78-4C98-AD58-24D0BB21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5B9BD5"/>
                </a:solidFill>
              </a:rPr>
              <a:t>Method-training procedure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89F131-05AE-42F8-ADF9-5F254907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7878"/>
            <a:ext cx="10296939" cy="44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Outline</a:t>
            </a:r>
            <a:endParaRPr lang="zh-TW" altLang="en-US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41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Outline</a:t>
            </a:r>
            <a:endParaRPr lang="zh-TW" altLang="en-US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10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ACC17-16B6-42C4-8295-A9E89589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D</a:t>
            </a:r>
            <a:r>
              <a:rPr lang="en-US" altLang="zh-TW" dirty="0" smtClean="0">
                <a:solidFill>
                  <a:srgbClr val="5B9BD5"/>
                </a:solidFill>
              </a:rPr>
              <a:t>atasets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1D91D7-27F8-4250-B3FA-1A617FF2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691322"/>
            <a:ext cx="9477375" cy="3038475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44922" b="10048"/>
          <a:stretch/>
        </p:blipFill>
        <p:spPr>
          <a:xfrm>
            <a:off x="6614125" y="4538979"/>
            <a:ext cx="1804661" cy="2219173"/>
          </a:xfrm>
          <a:prstGeom prst="rect">
            <a:avLst/>
          </a:prstGeom>
        </p:spPr>
      </p:pic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62881191-E624-4D28-956D-481DF24FD0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70" b="58406"/>
          <a:stretch/>
        </p:blipFill>
        <p:spPr>
          <a:xfrm>
            <a:off x="8816732" y="4538980"/>
            <a:ext cx="3212104" cy="22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Experimental results on clustering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312" y="1282263"/>
            <a:ext cx="9447523" cy="54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Experimental results on classification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54" b="8014"/>
          <a:stretch/>
        </p:blipFill>
        <p:spPr>
          <a:xfrm>
            <a:off x="1019981" y="1368014"/>
            <a:ext cx="9553425" cy="54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Parameter sensitivity w.r.t </a:t>
            </a:r>
            <a:r>
              <a:rPr lang="el-GR" altLang="zh-TW" dirty="0">
                <a:solidFill>
                  <a:srgbClr val="5B9BD5"/>
                </a:solidFill>
              </a:rPr>
              <a:t>α.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228"/>
          <a:stretch/>
        </p:blipFill>
        <p:spPr>
          <a:xfrm>
            <a:off x="1213499" y="1376012"/>
            <a:ext cx="8950003" cy="54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Parameter sensitivity w.r.t D.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1957"/>
          <a:stretch/>
        </p:blipFill>
        <p:spPr>
          <a:xfrm>
            <a:off x="655365" y="2101225"/>
            <a:ext cx="10515600" cy="3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Results on clustering using concatenation of </a:t>
            </a:r>
            <a:r>
              <a:rPr lang="en-US" altLang="zh-TW" dirty="0" err="1" smtClean="0">
                <a:solidFill>
                  <a:srgbClr val="5B9BD5"/>
                </a:solidFill>
              </a:rPr>
              <a:t>embeddings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8600"/>
          <a:stretch/>
        </p:blipFill>
        <p:spPr>
          <a:xfrm>
            <a:off x="2510706" y="1691322"/>
            <a:ext cx="7184441" cy="48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Visualization of attribute vectors of Yelp </a:t>
            </a:r>
            <a:r>
              <a:rPr lang="en-US" altLang="zh-TW" dirty="0" smtClean="0">
                <a:solidFill>
                  <a:srgbClr val="5B9BD5"/>
                </a:solidFill>
              </a:rPr>
              <a:t>dataset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2179"/>
          <a:stretch/>
        </p:blipFill>
        <p:spPr>
          <a:xfrm>
            <a:off x="2351644" y="1691322"/>
            <a:ext cx="7502565" cy="47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CONCLUSION</a:t>
            </a:r>
            <a:endParaRPr lang="zh-TW" altLang="en-US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generalize embedding techniques to attributed interaction graphs and propose IGE. </a:t>
            </a:r>
            <a:endParaRPr lang="en-US" altLang="zh-TW" dirty="0" smtClean="0"/>
          </a:p>
          <a:p>
            <a:r>
              <a:rPr lang="en-US" altLang="zh-TW" dirty="0"/>
              <a:t> IGE contains two coupled multiplicative neural networks for prediction and an attributes encoding network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Experimental results on various real-world datasets prove the effectiveness of the learned </a:t>
            </a:r>
            <a:r>
              <a:rPr lang="en-US" altLang="zh-TW" dirty="0" err="1"/>
              <a:t>embeddings</a:t>
            </a:r>
            <a:r>
              <a:rPr lang="en-US" altLang="zh-TW" dirty="0"/>
              <a:t> by IGE on both clustering and classification tasks.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19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Outline</a:t>
            </a:r>
            <a:endParaRPr lang="zh-TW" altLang="en-US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3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Introduction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4922"/>
          <a:stretch/>
        </p:blipFill>
        <p:spPr>
          <a:xfrm>
            <a:off x="1989573" y="1503574"/>
            <a:ext cx="3540700" cy="4840318"/>
          </a:xfrm>
          <a:prstGeom prst="rect">
            <a:avLst/>
          </a:prstGeom>
        </p:spPr>
      </p:pic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62881191-E624-4D28-956D-481DF24FD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70" b="45586"/>
          <a:stretch/>
        </p:blipFill>
        <p:spPr>
          <a:xfrm>
            <a:off x="6371000" y="2263424"/>
            <a:ext cx="3987546" cy="36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Introduction-goal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B1FD2C52-4CFE-44FF-99ED-02E7D7C57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6" t="13916" r="80359" b="13559"/>
          <a:stretch/>
        </p:blipFill>
        <p:spPr>
          <a:xfrm>
            <a:off x="3068490" y="1572352"/>
            <a:ext cx="741390" cy="2483000"/>
          </a:xfrm>
          <a:prstGeom prst="rect">
            <a:avLst/>
          </a:prstGeom>
        </p:spPr>
      </p:pic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2ED28DAE-46E4-4A95-9179-D93E98443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76" t="30574" r="46259" b="13046"/>
          <a:stretch/>
        </p:blipFill>
        <p:spPr>
          <a:xfrm>
            <a:off x="3223728" y="4212583"/>
            <a:ext cx="741391" cy="2146129"/>
          </a:xfrm>
          <a:prstGeom prst="rect">
            <a:avLst/>
          </a:prstGeom>
        </p:spPr>
      </p:pic>
      <p:pic>
        <p:nvPicPr>
          <p:cNvPr id="10" name="內容版面配置區 3">
            <a:extLst>
              <a:ext uri="{FF2B5EF4-FFF2-40B4-BE49-F238E27FC236}">
                <a16:creationId xmlns:a16="http://schemas.microsoft.com/office/drawing/2014/main" id="{AAC6C97E-A406-47F2-9641-BDBEBE767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03" t="53051" r="5620" b="1688"/>
          <a:stretch/>
        </p:blipFill>
        <p:spPr>
          <a:xfrm>
            <a:off x="6746486" y="2104795"/>
            <a:ext cx="3635299" cy="3323392"/>
          </a:xfrm>
          <a:prstGeom prst="rect">
            <a:avLst/>
          </a:prstGeom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94D99262-C17D-4A1C-B46C-CEEB0373803F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3809880" y="2813852"/>
            <a:ext cx="2936606" cy="95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EE5DDD5-D58C-4E36-AAF1-7C707054A74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3965119" y="3766491"/>
            <a:ext cx="2781367" cy="1519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Outline</a:t>
            </a:r>
            <a:endParaRPr lang="zh-TW" altLang="en-US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Problem definition-attributed interaction graph</a:t>
            </a:r>
            <a:endParaRPr lang="zh-TW" altLang="en-US" dirty="0">
              <a:solidFill>
                <a:srgbClr val="5B9BD5"/>
              </a:solidFill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2429BDB-2CDF-416C-9E23-0AA386570E30}"/>
              </a:ext>
            </a:extLst>
          </p:cNvPr>
          <p:cNvGrpSpPr/>
          <p:nvPr/>
        </p:nvGrpSpPr>
        <p:grpSpPr>
          <a:xfrm>
            <a:off x="4753817" y="2059358"/>
            <a:ext cx="6995749" cy="3100948"/>
            <a:chOff x="4753817" y="2059358"/>
            <a:chExt cx="6995749" cy="310094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2F13CFF-0C18-492E-B450-03803F8B4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5734" y="2059358"/>
              <a:ext cx="3106912" cy="787368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E9C24FA-2D72-4B7C-8701-FCA046FF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7852" y="2802451"/>
              <a:ext cx="1222676" cy="759542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7EAFDB1-F9A1-4452-A2E8-8061F51E2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08" r="7483"/>
            <a:stretch/>
          </p:blipFill>
          <p:spPr>
            <a:xfrm>
              <a:off x="4753817" y="4621891"/>
              <a:ext cx="1000290" cy="533053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6289B8C-ECA8-4FAD-BB38-838D90350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75" t="19030" r="4502" b="14058"/>
            <a:stretch/>
          </p:blipFill>
          <p:spPr>
            <a:xfrm>
              <a:off x="6000854" y="4648237"/>
              <a:ext cx="1047480" cy="498242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3E3DCC1-FEE5-4EE8-AF03-147330677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4451"/>
            <a:stretch/>
          </p:blipFill>
          <p:spPr>
            <a:xfrm>
              <a:off x="6473002" y="3701384"/>
              <a:ext cx="2156920" cy="598902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119C7D6-DC39-497B-ACC2-2AAD7E0DB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17986" y="4715595"/>
              <a:ext cx="2631580" cy="429062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F5D1CDA-8E6E-44D8-9EA9-9A80407C4B52}"/>
                </a:ext>
              </a:extLst>
            </p:cNvPr>
            <p:cNvSpPr txBox="1"/>
            <p:nvPr/>
          </p:nvSpPr>
          <p:spPr>
            <a:xfrm>
              <a:off x="7206082" y="4637086"/>
              <a:ext cx="1822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timestamp</a:t>
              </a:r>
              <a:endParaRPr lang="zh-TW" altLang="en-US" sz="2800" dirty="0"/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E662F488-4DFC-4B09-87CE-7E6AF3115B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5512"/>
          <a:stretch/>
        </p:blipFill>
        <p:spPr>
          <a:xfrm>
            <a:off x="930549" y="2738792"/>
            <a:ext cx="3120649" cy="3218642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912583B-5A01-4D63-A2AF-9C839D8F438F}"/>
              </a:ext>
            </a:extLst>
          </p:cNvPr>
          <p:cNvSpPr txBox="1"/>
          <p:nvPr/>
        </p:nvSpPr>
        <p:spPr>
          <a:xfrm>
            <a:off x="501804" y="2271246"/>
            <a:ext cx="397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definition-attributed interaction graph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F31DFF9F-7733-4A0B-AD39-C3B134C49399}"/>
              </a:ext>
            </a:extLst>
          </p:cNvPr>
          <p:cNvGrpSpPr/>
          <p:nvPr/>
        </p:nvGrpSpPr>
        <p:grpSpPr>
          <a:xfrm>
            <a:off x="1098579" y="2759214"/>
            <a:ext cx="2806022" cy="3753449"/>
            <a:chOff x="1112452" y="2738791"/>
            <a:chExt cx="2806022" cy="375344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681D5A4-F131-4699-88A0-04EB3773EC12}"/>
                </a:ext>
              </a:extLst>
            </p:cNvPr>
            <p:cNvSpPr txBox="1"/>
            <p:nvPr/>
          </p:nvSpPr>
          <p:spPr>
            <a:xfrm>
              <a:off x="1396563" y="5900821"/>
              <a:ext cx="389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X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F4CFC042-8F72-4ACD-B333-FA02C8E1E1DB}"/>
                </a:ext>
              </a:extLst>
            </p:cNvPr>
            <p:cNvSpPr txBox="1"/>
            <p:nvPr/>
          </p:nvSpPr>
          <p:spPr>
            <a:xfrm>
              <a:off x="2019772" y="5907409"/>
              <a:ext cx="9580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Edge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F5C8CB23-1187-415B-89DA-6C293474C455}"/>
                </a:ext>
              </a:extLst>
            </p:cNvPr>
            <p:cNvGrpSpPr/>
            <p:nvPr/>
          </p:nvGrpSpPr>
          <p:grpSpPr>
            <a:xfrm>
              <a:off x="1112452" y="2738791"/>
              <a:ext cx="2806022" cy="3125382"/>
              <a:chOff x="1112452" y="2738791"/>
              <a:chExt cx="2806022" cy="3125382"/>
            </a:xfrm>
          </p:grpSpPr>
          <p:sp>
            <p:nvSpPr>
              <p:cNvPr id="3" name="橢圓 2">
                <a:extLst>
                  <a:ext uri="{FF2B5EF4-FFF2-40B4-BE49-F238E27FC236}">
                    <a16:creationId xmlns:a16="http://schemas.microsoft.com/office/drawing/2014/main" id="{E85543BA-123D-428E-9B95-57493D9A535D}"/>
                  </a:ext>
                </a:extLst>
              </p:cNvPr>
              <p:cNvSpPr/>
              <p:nvPr/>
            </p:nvSpPr>
            <p:spPr>
              <a:xfrm>
                <a:off x="1112452" y="2782028"/>
                <a:ext cx="958073" cy="308214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橢圓 13">
                <a:extLst>
                  <a:ext uri="{FF2B5EF4-FFF2-40B4-BE49-F238E27FC236}">
                    <a16:creationId xmlns:a16="http://schemas.microsoft.com/office/drawing/2014/main" id="{CDB4DDBB-1F79-4957-8F36-22412BA8ABDF}"/>
                  </a:ext>
                </a:extLst>
              </p:cNvPr>
              <p:cNvSpPr/>
              <p:nvPr/>
            </p:nvSpPr>
            <p:spPr>
              <a:xfrm>
                <a:off x="2960401" y="2738791"/>
                <a:ext cx="958073" cy="308214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>
                <a:extLst>
                  <a:ext uri="{FF2B5EF4-FFF2-40B4-BE49-F238E27FC236}">
                    <a16:creationId xmlns:a16="http://schemas.microsoft.com/office/drawing/2014/main" id="{D13EB1BF-A634-4C27-B85D-ED08CFCB0D3B}"/>
                  </a:ext>
                </a:extLst>
              </p:cNvPr>
              <p:cNvSpPr/>
              <p:nvPr/>
            </p:nvSpPr>
            <p:spPr>
              <a:xfrm>
                <a:off x="2061042" y="2759214"/>
                <a:ext cx="864238" cy="308214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BBAE77EB-A09C-4BE3-B942-8717D2411EAD}"/>
                </a:ext>
              </a:extLst>
            </p:cNvPr>
            <p:cNvSpPr txBox="1"/>
            <p:nvPr/>
          </p:nvSpPr>
          <p:spPr>
            <a:xfrm>
              <a:off x="3233747" y="5969020"/>
              <a:ext cx="41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Y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34F37A3E-025F-4B00-9D57-EAFCD46B938C}"/>
              </a:ext>
            </a:extLst>
          </p:cNvPr>
          <p:cNvGrpSpPr/>
          <p:nvPr/>
        </p:nvGrpSpPr>
        <p:grpSpPr>
          <a:xfrm>
            <a:off x="6000854" y="3085479"/>
            <a:ext cx="4095016" cy="3072823"/>
            <a:chOff x="5580096" y="3110031"/>
            <a:chExt cx="4095016" cy="3072823"/>
          </a:xfrm>
        </p:grpSpPr>
        <p:pic>
          <p:nvPicPr>
            <p:cNvPr id="19" name="內容版面配置區 3">
              <a:extLst>
                <a:ext uri="{FF2B5EF4-FFF2-40B4-BE49-F238E27FC236}">
                  <a16:creationId xmlns:a16="http://schemas.microsoft.com/office/drawing/2014/main" id="{A38BF4C0-C6E2-46D1-9E0C-C34AE13F2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6662" t="2194" r="4722" b="59321"/>
            <a:stretch/>
          </p:blipFill>
          <p:spPr>
            <a:xfrm>
              <a:off x="5580096" y="3110031"/>
              <a:ext cx="4095016" cy="3072823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8179ABE-6BEC-4894-9A23-25F1D69A9B9F}"/>
                </a:ext>
              </a:extLst>
            </p:cNvPr>
            <p:cNvSpPr/>
            <p:nvPr/>
          </p:nvSpPr>
          <p:spPr>
            <a:xfrm>
              <a:off x="7590431" y="3522011"/>
              <a:ext cx="1834057" cy="5391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487A4300-F835-4E4E-8538-3F53A5881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647" y="3035688"/>
            <a:ext cx="1752599" cy="2857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12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Problem definition-induced edge list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50590C6-16A8-4007-9697-72BE441AA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8" t="7030" r="48192" b="7764"/>
          <a:stretch/>
        </p:blipFill>
        <p:spPr>
          <a:xfrm>
            <a:off x="971251" y="1960913"/>
            <a:ext cx="3865562" cy="387831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9B30EAE-A9B1-4F8A-B29E-1CC61B8755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5" b="8791"/>
          <a:stretch/>
        </p:blipFill>
        <p:spPr>
          <a:xfrm>
            <a:off x="5832008" y="2129883"/>
            <a:ext cx="3428673" cy="578471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9" name="群組 8"/>
          <p:cNvGrpSpPr/>
          <p:nvPr/>
        </p:nvGrpSpPr>
        <p:grpSpPr>
          <a:xfrm>
            <a:off x="5832008" y="2522483"/>
            <a:ext cx="3737675" cy="1755227"/>
            <a:chOff x="5832008" y="2522483"/>
            <a:chExt cx="3737675" cy="175522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F4DF3C6-4718-45D2-B68A-4F8212958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127" t="21016" r="522" b="62745"/>
            <a:stretch/>
          </p:blipFill>
          <p:spPr>
            <a:xfrm>
              <a:off x="5832008" y="3532082"/>
              <a:ext cx="3737675" cy="745628"/>
            </a:xfrm>
            <a:prstGeom prst="rect">
              <a:avLst/>
            </a:prstGeom>
          </p:spPr>
        </p:pic>
        <p:cxnSp>
          <p:nvCxnSpPr>
            <p:cNvPr id="7" name="直線單箭頭接點 6"/>
            <p:cNvCxnSpPr/>
            <p:nvPr/>
          </p:nvCxnSpPr>
          <p:spPr>
            <a:xfrm flipV="1">
              <a:off x="7388772" y="2522483"/>
              <a:ext cx="42042" cy="124022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43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5B9BD5"/>
                </a:solidFill>
              </a:rPr>
              <a:t>Problem definition-node embedding</a:t>
            </a:r>
            <a:endParaRPr lang="zh-TW" altLang="en-US" dirty="0">
              <a:solidFill>
                <a:srgbClr val="5B9BD5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A484EB-15A3-47A3-86CE-DED5A8668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1" t="9793" r="6006" b="8641"/>
          <a:stretch/>
        </p:blipFill>
        <p:spPr>
          <a:xfrm>
            <a:off x="5015768" y="1996966"/>
            <a:ext cx="2114244" cy="59693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D460A09-5F67-419C-A38E-45290973F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39" b="14041"/>
          <a:stretch/>
        </p:blipFill>
        <p:spPr>
          <a:xfrm>
            <a:off x="4988760" y="5329204"/>
            <a:ext cx="2457247" cy="61439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84AC2FC-1160-4534-974D-AD315ADF9B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8" t="7217" r="65718" b="7980"/>
          <a:stretch/>
        </p:blipFill>
        <p:spPr>
          <a:xfrm>
            <a:off x="1907271" y="2523046"/>
            <a:ext cx="2691839" cy="2909389"/>
          </a:xfrm>
          <a:prstGeom prst="rect">
            <a:avLst/>
          </a:prstGeom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A46DA2DD-3874-4222-902C-8A4FA06BC7FE}"/>
              </a:ext>
            </a:extLst>
          </p:cNvPr>
          <p:cNvGrpSpPr/>
          <p:nvPr/>
        </p:nvGrpSpPr>
        <p:grpSpPr>
          <a:xfrm>
            <a:off x="8892589" y="1387191"/>
            <a:ext cx="2356162" cy="5301588"/>
            <a:chOff x="8680715" y="1253377"/>
            <a:chExt cx="2356162" cy="5301588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B9F7EC0-71B8-48B2-8236-13571EA91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662" t="-1" b="4465"/>
            <a:stretch/>
          </p:blipFill>
          <p:spPr>
            <a:xfrm>
              <a:off x="8680715" y="1253377"/>
              <a:ext cx="2356162" cy="2456932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915AF4A-59AC-428A-989B-17BFF151B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662" t="4464" b="1"/>
            <a:stretch/>
          </p:blipFill>
          <p:spPr>
            <a:xfrm>
              <a:off x="8680715" y="4098033"/>
              <a:ext cx="2356162" cy="2456932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E85A8D0-0E58-4E76-AB3D-001079113151}"/>
                </a:ext>
              </a:extLst>
            </p:cNvPr>
            <p:cNvSpPr/>
            <p:nvPr/>
          </p:nvSpPr>
          <p:spPr>
            <a:xfrm>
              <a:off x="10374796" y="4235910"/>
              <a:ext cx="490654" cy="536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14BC08F-B47A-4BEA-99A4-DABE13C26B1D}"/>
                </a:ext>
              </a:extLst>
            </p:cNvPr>
            <p:cNvSpPr/>
            <p:nvPr/>
          </p:nvSpPr>
          <p:spPr>
            <a:xfrm>
              <a:off x="8826700" y="4247061"/>
              <a:ext cx="1410120" cy="1562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F354B42-FB26-4D42-9013-2A2D89086366}"/>
                </a:ext>
              </a:extLst>
            </p:cNvPr>
            <p:cNvSpPr/>
            <p:nvPr/>
          </p:nvSpPr>
          <p:spPr>
            <a:xfrm>
              <a:off x="9641443" y="2990142"/>
              <a:ext cx="490396" cy="482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172CA69-FA8D-430B-BABB-E1E42BFBDA88}"/>
                </a:ext>
              </a:extLst>
            </p:cNvPr>
            <p:cNvSpPr/>
            <p:nvPr/>
          </p:nvSpPr>
          <p:spPr>
            <a:xfrm>
              <a:off x="10131839" y="1503186"/>
              <a:ext cx="711309" cy="195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C2F14262-3648-4CAD-B541-AE1F0FA03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710" t="9009" r="3177" b="26099"/>
            <a:stretch/>
          </p:blipFill>
          <p:spPr>
            <a:xfrm>
              <a:off x="10091625" y="1503186"/>
              <a:ext cx="791736" cy="535259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8DD224E4-40D5-4A07-AE89-1E1E6D446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023" t="10570" r="1615"/>
            <a:stretch/>
          </p:blipFill>
          <p:spPr>
            <a:xfrm>
              <a:off x="10185448" y="4276232"/>
              <a:ext cx="697913" cy="540018"/>
            </a:xfrm>
            <a:prstGeom prst="rect">
              <a:avLst/>
            </a:prstGeom>
          </p:spPr>
        </p:pic>
      </p:grp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EA9AFDD5-03C7-4DEC-8549-A79E6AA0CA2C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599110" y="3977741"/>
            <a:ext cx="4293479" cy="1482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486548B-5C6E-4DEB-BE07-3E32785604F6}"/>
              </a:ext>
            </a:extLst>
          </p:cNvPr>
          <p:cNvCxnSpPr>
            <a:cxnSpLocks/>
            <a:stCxn id="8" idx="3"/>
            <a:endCxn id="8" idx="3"/>
          </p:cNvCxnSpPr>
          <p:nvPr/>
        </p:nvCxnSpPr>
        <p:spPr>
          <a:xfrm>
            <a:off x="4599110" y="397774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8146449-1DF9-4914-9B3C-316A65E923F6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599110" y="2615657"/>
            <a:ext cx="4293479" cy="136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9520</TotalTime>
  <Words>541</Words>
  <Application>Microsoft Office PowerPoint</Application>
  <PresentationFormat>寬螢幕</PresentationFormat>
  <Paragraphs>101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新細明體</vt:lpstr>
      <vt:lpstr>Arial</vt:lpstr>
      <vt:lpstr>Calibri</vt:lpstr>
      <vt:lpstr>Calibri Light</vt:lpstr>
      <vt:lpstr>Cambria</vt:lpstr>
      <vt:lpstr>Wingdings 2</vt:lpstr>
      <vt:lpstr>HDOfficeLightV0</vt:lpstr>
      <vt:lpstr>1_HDOfficeLightV0</vt:lpstr>
      <vt:lpstr>Office 佈景主題</vt:lpstr>
      <vt:lpstr>Learning node embeddings in interaction Graphs</vt:lpstr>
      <vt:lpstr>Outline</vt:lpstr>
      <vt:lpstr>Outline</vt:lpstr>
      <vt:lpstr>Introduction</vt:lpstr>
      <vt:lpstr>Introduction-goal</vt:lpstr>
      <vt:lpstr>Outline</vt:lpstr>
      <vt:lpstr>Problem definition-attributed interaction graph</vt:lpstr>
      <vt:lpstr>Problem definition-induced edge list</vt:lpstr>
      <vt:lpstr>Problem definition-node embedding</vt:lpstr>
      <vt:lpstr>Method-simple model</vt:lpstr>
      <vt:lpstr>Method-simple model</vt:lpstr>
      <vt:lpstr>Method-IGE model</vt:lpstr>
      <vt:lpstr>Method-encoding model</vt:lpstr>
      <vt:lpstr>Method-embedding tensor</vt:lpstr>
      <vt:lpstr>Method-embedding tensor</vt:lpstr>
      <vt:lpstr>Method-IGE model</vt:lpstr>
      <vt:lpstr>Method-IGE model</vt:lpstr>
      <vt:lpstr>Method-training procedure</vt:lpstr>
      <vt:lpstr>Outline</vt:lpstr>
      <vt:lpstr>Datasets</vt:lpstr>
      <vt:lpstr>Experimental results on clustering</vt:lpstr>
      <vt:lpstr>Experimental results on classification</vt:lpstr>
      <vt:lpstr>Parameter sensitivity w.r.t α.</vt:lpstr>
      <vt:lpstr>Parameter sensitivity w.r.t D.</vt:lpstr>
      <vt:lpstr>Results on clustering using concatenation of embeddings</vt:lpstr>
      <vt:lpstr>Visualization of attribute vectors of Yelp dataset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</dc:creator>
  <cp:lastModifiedBy>YC</cp:lastModifiedBy>
  <cp:revision>112</cp:revision>
  <cp:lastPrinted>2018-08-28T05:39:53Z</cp:lastPrinted>
  <dcterms:created xsi:type="dcterms:W3CDTF">2018-01-25T10:31:57Z</dcterms:created>
  <dcterms:modified xsi:type="dcterms:W3CDTF">2018-08-28T05:41:10Z</dcterms:modified>
</cp:coreProperties>
</file>