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63" r:id="rId5"/>
    <p:sldId id="292" r:id="rId6"/>
    <p:sldId id="268" r:id="rId7"/>
    <p:sldId id="298" r:id="rId8"/>
    <p:sldId id="299" r:id="rId9"/>
    <p:sldId id="302" r:id="rId10"/>
    <p:sldId id="296" r:id="rId11"/>
    <p:sldId id="297" r:id="rId12"/>
    <p:sldId id="294" r:id="rId13"/>
    <p:sldId id="295" r:id="rId14"/>
    <p:sldId id="291" r:id="rId15"/>
    <p:sldId id="301" r:id="rId16"/>
    <p:sldId id="307" r:id="rId17"/>
    <p:sldId id="308" r:id="rId18"/>
    <p:sldId id="309" r:id="rId19"/>
    <p:sldId id="310" r:id="rId20"/>
    <p:sldId id="311" r:id="rId21"/>
    <p:sldId id="312" r:id="rId22"/>
    <p:sldId id="269" r:id="rId23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3867" autoAdjust="0"/>
  </p:normalViewPr>
  <p:slideViewPr>
    <p:cSldViewPr snapToGrid="0">
      <p:cViewPr varScale="1">
        <p:scale>
          <a:sx n="73" d="100"/>
          <a:sy n="73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A3868-6E6B-4900-8C31-5F9117C50EC7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6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29B2-F189-491F-9920-40C3E1B3C3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5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70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5F3B6-1B5B-4E98-8305-D42EE7D4A012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899F-47D4-41F1-9321-F6080ECED5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1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58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78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79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34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96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528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78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011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450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72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566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350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80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20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31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2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91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條件獨立性假設：即假設結點間相互獨立，簡單來說就是，對於某一個源結點，其採用到的鄰居結點是獨立的，採用其中一個鄰居結點不會對其他鄰居結點造成影響。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特徵空間對稱假設：源結點和鄰居結點的特徵空間有一個對稱性影響。簡單來說就是，一個源結點和其某一個鄰居結點有關係，那麼對於這個鄰居結點來說，這個源結點也是其鄰居結點，影響是相互的。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93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36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觀上來理解，廣度優先遍歷更容易採樣鄰居結點，這更容易表示結構相似性。此外，廣度優先遍歷採樣鄰居結點往往重複多次採樣，這有利於減少偏差。對於深度優先遍歷來說，它盡可能深的遍歷網絡，起到了一個宏觀上的反應。這更容易表示內容相似性，即驗證同質性假設。但是，過深的採樣，增大了複雜度。而且，當深度達到一定程度，即兩個結點之間距離較遠，大多數時候，這兩個結點可能沒什麼關係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03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65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63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41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0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6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54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47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00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51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2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82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7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555454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Node2vec:Scalable Feature Learning for Networks</a:t>
            </a:r>
            <a:endParaRPr lang="zh-TW" altLang="en-US" sz="80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642562"/>
            <a:ext cx="9144000" cy="1655762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Source : </a:t>
            </a:r>
            <a:r>
              <a:rPr lang="en-US" altLang="zh-TW" sz="2800" dirty="0" smtClean="0"/>
              <a:t>KDD</a:t>
            </a:r>
            <a:r>
              <a:rPr lang="en-US" altLang="zh-TW" sz="2800" dirty="0" smtClean="0"/>
              <a:t> 2016</a:t>
            </a:r>
            <a:endParaRPr lang="en-US" altLang="zh-TW" sz="2800" dirty="0"/>
          </a:p>
          <a:p>
            <a:r>
              <a:rPr lang="en-US" altLang="zh-TW" sz="2800" dirty="0"/>
              <a:t>Advisor : JIA-LING KOH</a:t>
            </a:r>
          </a:p>
          <a:p>
            <a:r>
              <a:rPr lang="en-US" altLang="zh-TW" sz="2800" dirty="0"/>
              <a:t>Speaker : YI-CHENG HUNG</a:t>
            </a:r>
          </a:p>
          <a:p>
            <a:r>
              <a:rPr lang="en-US" altLang="zh-TW" sz="2800" dirty="0" smtClean="0"/>
              <a:t>Date:2018/10/16</a:t>
            </a:r>
            <a:endParaRPr lang="zh-TW" altLang="en-US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2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node2vec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Random walks</a:t>
            </a:r>
          </a:p>
          <a:p>
            <a:endParaRPr lang="en-US" altLang="zh-TW" sz="4000" dirty="0"/>
          </a:p>
          <a:p>
            <a:endParaRPr lang="en-US" altLang="zh-TW" sz="4000" dirty="0" smtClean="0"/>
          </a:p>
          <a:p>
            <a:r>
              <a:rPr lang="en-US" altLang="zh-TW" sz="4000" dirty="0" smtClean="0"/>
              <a:t>Search bias</a:t>
            </a:r>
            <a:endParaRPr lang="zh-TW" altLang="en-US" sz="4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524" y="2431856"/>
            <a:ext cx="5076825" cy="9810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896" y="4491782"/>
            <a:ext cx="3144259" cy="47291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054" y="535863"/>
            <a:ext cx="4067175" cy="30956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896" y="5110557"/>
            <a:ext cx="32766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The node2vec algorithm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12" y="1556742"/>
            <a:ext cx="5597417" cy="53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Learning edge features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506" y="1772636"/>
            <a:ext cx="6972300" cy="24860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710" y="4408619"/>
            <a:ext cx="3276606" cy="615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710" y="5173902"/>
            <a:ext cx="1350743" cy="6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Introduction</a:t>
            </a:r>
          </a:p>
          <a:p>
            <a:r>
              <a:rPr lang="en-US" altLang="zh-TW" sz="4400" dirty="0"/>
              <a:t>Method</a:t>
            </a:r>
          </a:p>
          <a:p>
            <a:r>
              <a:rPr lang="en-US" altLang="zh-TW" sz="4400" dirty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sz="4400" dirty="0"/>
              <a:t>Conclusion</a:t>
            </a:r>
            <a:endParaRPr lang="zh-TW" altLang="en-US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841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ACC17-16B6-42C4-8295-A9E89589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5B9BD5"/>
                </a:solidFill>
              </a:rPr>
              <a:t>Case study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650" y="365760"/>
            <a:ext cx="5680513" cy="616013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806152" y="1027068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p=1</a:t>
            </a:r>
          </a:p>
          <a:p>
            <a:r>
              <a:rPr lang="en-US" altLang="zh-TW" dirty="0" smtClean="0"/>
              <a:t>q=0.5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944297" y="4109545"/>
            <a:ext cx="5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=1</a:t>
            </a:r>
          </a:p>
          <a:p>
            <a:r>
              <a:rPr lang="en-US" altLang="zh-TW" dirty="0"/>
              <a:t>q</a:t>
            </a:r>
            <a:r>
              <a:rPr lang="en-US" altLang="zh-TW" dirty="0" smtClean="0"/>
              <a:t>=2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66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Experimental results on </a:t>
            </a:r>
            <a:r>
              <a:rPr lang="en-US" altLang="zh-TW" sz="7200" dirty="0" smtClean="0">
                <a:solidFill>
                  <a:srgbClr val="5B9BD5"/>
                </a:solidFill>
              </a:rPr>
              <a:t>classification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16" y="1842267"/>
            <a:ext cx="6829425" cy="3733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t="16449"/>
          <a:stretch/>
        </p:blipFill>
        <p:spPr>
          <a:xfrm>
            <a:off x="1491649" y="5683383"/>
            <a:ext cx="1492060" cy="41554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17905"/>
          <a:stretch/>
        </p:blipFill>
        <p:spPr>
          <a:xfrm>
            <a:off x="3066887" y="5586191"/>
            <a:ext cx="4868370" cy="51273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648" y="6109049"/>
            <a:ext cx="6409845" cy="5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Performance evaluation of different benchmarks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4327" y="1955457"/>
            <a:ext cx="8719287" cy="49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Parameter </a:t>
            </a:r>
            <a:r>
              <a:rPr lang="en-US" altLang="zh-TW" sz="7200" dirty="0" smtClean="0">
                <a:solidFill>
                  <a:srgbClr val="5B9BD5"/>
                </a:solidFill>
              </a:rPr>
              <a:t>sensitivity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3045" y="1492467"/>
            <a:ext cx="7139763" cy="51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Perturbation analysis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49177"/>
          <a:stretch/>
        </p:blipFill>
        <p:spPr>
          <a:xfrm>
            <a:off x="6233020" y="2107324"/>
            <a:ext cx="4865904" cy="43461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50421"/>
          <a:stretch/>
        </p:blipFill>
        <p:spPr>
          <a:xfrm>
            <a:off x="1452154" y="2041634"/>
            <a:ext cx="4930622" cy="42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scalability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164" y="1691322"/>
            <a:ext cx="7247421" cy="51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80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Introduction</a:t>
            </a:r>
          </a:p>
          <a:p>
            <a:r>
              <a:rPr lang="en-US" altLang="zh-TW" sz="4000" dirty="0"/>
              <a:t>Method</a:t>
            </a:r>
          </a:p>
          <a:p>
            <a:r>
              <a:rPr lang="en-US" altLang="zh-TW" sz="4000" dirty="0"/>
              <a:t>Experiment</a:t>
            </a:r>
          </a:p>
          <a:p>
            <a:r>
              <a:rPr lang="en-US" altLang="zh-TW" sz="4000" dirty="0"/>
              <a:t>Conclusion</a:t>
            </a:r>
            <a:endParaRPr lang="zh-TW" altLang="en-US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710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Link prediction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850" y="1408464"/>
            <a:ext cx="4582153" cy="53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CONCLUSION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we studied feature learning in networks as a </a:t>
            </a:r>
            <a:r>
              <a:rPr lang="en-US" altLang="zh-TW" sz="3600" dirty="0" err="1"/>
              <a:t>searchbased</a:t>
            </a:r>
            <a:r>
              <a:rPr lang="en-US" altLang="zh-TW" sz="3600" dirty="0"/>
              <a:t> optimization problem. 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en-US" altLang="zh-TW" sz="3600" dirty="0"/>
              <a:t>the search strategy in </a:t>
            </a:r>
            <a:r>
              <a:rPr lang="en-US" altLang="zh-TW" sz="3600" dirty="0" smtClean="0"/>
              <a:t>node2vec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is </a:t>
            </a:r>
            <a:r>
              <a:rPr lang="en-US" altLang="zh-TW" sz="3600" dirty="0"/>
              <a:t>both flexible and controllable exploring network </a:t>
            </a:r>
            <a:r>
              <a:rPr lang="en-US" altLang="zh-TW" sz="3600" dirty="0" smtClean="0"/>
              <a:t>neighborhoods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through </a:t>
            </a:r>
            <a:r>
              <a:rPr lang="en-US" altLang="zh-TW" sz="3600" dirty="0"/>
              <a:t>parameters p and q.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119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sz="4000" dirty="0"/>
              <a:t>Method</a:t>
            </a:r>
          </a:p>
          <a:p>
            <a:r>
              <a:rPr lang="en-US" altLang="zh-TW" sz="4000" dirty="0"/>
              <a:t>Experiment</a:t>
            </a:r>
          </a:p>
          <a:p>
            <a:r>
              <a:rPr lang="en-US" altLang="zh-TW" sz="4000" dirty="0"/>
              <a:t>Conclusion</a:t>
            </a:r>
            <a:endParaRPr lang="zh-TW" altLang="en-US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093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Introduction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48" y="1564568"/>
            <a:ext cx="3225601" cy="4520921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3555326" y="1891861"/>
            <a:ext cx="1450428" cy="35840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52" y="1564568"/>
            <a:ext cx="4943475" cy="2286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231118" y="4449211"/>
            <a:ext cx="24484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Strategy(</a:t>
            </a:r>
            <a:r>
              <a:rPr lang="zh-TW" altLang="en-US" sz="2800" dirty="0" smtClean="0"/>
              <a:t>造句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{s2,s1,s3…}</a:t>
            </a:r>
          </a:p>
          <a:p>
            <a:r>
              <a:rPr lang="en-US" altLang="zh-TW" sz="2800" dirty="0" smtClean="0"/>
              <a:t>{s4,s5,s6…}</a:t>
            </a:r>
          </a:p>
          <a:p>
            <a:r>
              <a:rPr lang="en-US" altLang="zh-TW" sz="2800" dirty="0" smtClean="0"/>
              <a:t>….</a:t>
            </a:r>
            <a:endParaRPr lang="zh-TW" altLang="en-US" sz="2800" dirty="0"/>
          </a:p>
        </p:txBody>
      </p:sp>
      <p:cxnSp>
        <p:nvCxnSpPr>
          <p:cNvPr id="11" name="直線單箭頭接點 10"/>
          <p:cNvCxnSpPr>
            <a:stCxn id="7" idx="6"/>
            <a:endCxn id="8" idx="1"/>
          </p:cNvCxnSpPr>
          <p:nvPr/>
        </p:nvCxnSpPr>
        <p:spPr>
          <a:xfrm flipV="1">
            <a:off x="5005754" y="2707568"/>
            <a:ext cx="1927298" cy="9763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Introduction</a:t>
            </a:r>
          </a:p>
          <a:p>
            <a:r>
              <a:rPr lang="en-US" altLang="zh-TW" sz="4400" dirty="0">
                <a:solidFill>
                  <a:srgbClr val="FF0000"/>
                </a:solidFill>
              </a:rPr>
              <a:t>Method</a:t>
            </a:r>
          </a:p>
          <a:p>
            <a:r>
              <a:rPr lang="en-US" altLang="zh-TW" sz="4400" dirty="0"/>
              <a:t>Experiment</a:t>
            </a:r>
          </a:p>
          <a:p>
            <a:r>
              <a:rPr lang="en-US" altLang="zh-TW" sz="4400" dirty="0"/>
              <a:t>Conclusion</a:t>
            </a:r>
            <a:endParaRPr lang="zh-TW" altLang="en-US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61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Notation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Given network</a:t>
            </a:r>
          </a:p>
          <a:p>
            <a:r>
              <a:rPr lang="en-US" altLang="zh-TW" sz="4400" dirty="0" smtClean="0"/>
              <a:t>Mapping function</a:t>
            </a:r>
          </a:p>
          <a:p>
            <a:r>
              <a:rPr lang="en-US" altLang="zh-TW" sz="4400" dirty="0" smtClean="0"/>
              <a:t>Source node</a:t>
            </a:r>
          </a:p>
          <a:p>
            <a:r>
              <a:rPr lang="en-US" altLang="zh-TW" sz="4400" dirty="0" smtClean="0"/>
              <a:t>Network neighborhood of node u generated through a neighborhood sampling strategy S</a:t>
            </a:r>
          </a:p>
          <a:p>
            <a:endParaRPr lang="zh-TW" altLang="en-US" sz="4400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78" y="1897467"/>
            <a:ext cx="1967618" cy="5246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/>
          <a:srcRect t="18391"/>
          <a:stretch/>
        </p:blipFill>
        <p:spPr>
          <a:xfrm>
            <a:off x="5772478" y="2665875"/>
            <a:ext cx="2371723" cy="5246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5"/>
          <a:srcRect t="3435" b="-1"/>
          <a:stretch/>
        </p:blipFill>
        <p:spPr>
          <a:xfrm>
            <a:off x="5772478" y="3396718"/>
            <a:ext cx="1281232" cy="5733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351" y="4423288"/>
            <a:ext cx="2110004" cy="60065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12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>
                <a:solidFill>
                  <a:srgbClr val="5B9BD5"/>
                </a:solidFill>
              </a:rPr>
              <a:t>Problem </a:t>
            </a:r>
            <a:r>
              <a:rPr lang="en-US" altLang="zh-TW" sz="6000" dirty="0" smtClean="0">
                <a:solidFill>
                  <a:srgbClr val="5B9BD5"/>
                </a:solidFill>
              </a:rPr>
              <a:t>definition-</a:t>
            </a:r>
            <a:r>
              <a:rPr lang="en-US" altLang="zh-TW" sz="6000" dirty="0" smtClean="0">
                <a:solidFill>
                  <a:srgbClr val="5B9BD5"/>
                </a:solidFill>
              </a:rPr>
              <a:t>objective function</a:t>
            </a:r>
            <a:endParaRPr lang="zh-TW" altLang="en-US" sz="6000" dirty="0">
              <a:solidFill>
                <a:srgbClr val="5B9BD5"/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950231" y="2697688"/>
            <a:ext cx="10515600" cy="2921876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A</a:t>
            </a:r>
            <a:r>
              <a:rPr lang="en-US" altLang="zh-TW" sz="3600" dirty="0" smtClean="0"/>
              <a:t>ssumptions</a:t>
            </a:r>
          </a:p>
          <a:p>
            <a:pPr lvl="1"/>
            <a:r>
              <a:rPr lang="en-US" altLang="zh-TW" sz="3200" dirty="0"/>
              <a:t>Conditional </a:t>
            </a:r>
            <a:r>
              <a:rPr lang="en-US" altLang="zh-TW" sz="3200" dirty="0" smtClean="0"/>
              <a:t>independence(</a:t>
            </a:r>
            <a:r>
              <a:rPr lang="zh-TW" altLang="en-US" sz="3200" dirty="0" smtClean="0"/>
              <a:t>條件獨立</a:t>
            </a:r>
            <a:r>
              <a:rPr lang="en-US" altLang="zh-TW" sz="3200" dirty="0" smtClean="0"/>
              <a:t>)</a:t>
            </a:r>
          </a:p>
          <a:p>
            <a:endParaRPr lang="en-US" altLang="zh-TW" sz="3600" dirty="0"/>
          </a:p>
          <a:p>
            <a:pPr lvl="1"/>
            <a:endParaRPr lang="en-US" altLang="zh-TW" sz="3200" dirty="0" smtClean="0"/>
          </a:p>
          <a:p>
            <a:pPr lvl="1"/>
            <a:r>
              <a:rPr lang="en-US" altLang="zh-TW" sz="3200" dirty="0" smtClean="0"/>
              <a:t>Symmetry </a:t>
            </a:r>
            <a:r>
              <a:rPr lang="en-US" altLang="zh-TW" sz="3200" dirty="0"/>
              <a:t>in feature </a:t>
            </a:r>
            <a:r>
              <a:rPr lang="en-US" altLang="zh-TW" sz="3200" dirty="0" smtClean="0"/>
              <a:t>space(</a:t>
            </a:r>
            <a:r>
              <a:rPr lang="zh-TW" altLang="en-US" sz="3200" dirty="0" smtClean="0"/>
              <a:t>空間上的對稱性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19" y="1810282"/>
            <a:ext cx="6315166" cy="9853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685" y="3942563"/>
            <a:ext cx="4467182" cy="8197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685" y="5541065"/>
            <a:ext cx="4610100" cy="8572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619" y="1752064"/>
            <a:ext cx="63531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 smtClean="0">
                <a:solidFill>
                  <a:srgbClr val="5B9BD5"/>
                </a:solidFill>
              </a:rPr>
              <a:t>Classic search strategies-BFS(Breadth-first sampling)</a:t>
            </a:r>
            <a:endParaRPr lang="zh-TW" altLang="en-US" sz="6000" dirty="0">
              <a:solidFill>
                <a:srgbClr val="5B9BD5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err="1" smtClean="0"/>
              <a:t>Homophily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同質性</a:t>
            </a:r>
            <a:r>
              <a:rPr lang="en-US" altLang="zh-TW" sz="4000" dirty="0" smtClean="0"/>
              <a:t>)</a:t>
            </a:r>
          </a:p>
          <a:p>
            <a:r>
              <a:rPr lang="en-US" altLang="zh-TW" sz="4000" dirty="0" smtClean="0"/>
              <a:t>Microscopic-view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12" y="3349918"/>
            <a:ext cx="7985803" cy="29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Classic search </a:t>
            </a:r>
            <a:r>
              <a:rPr lang="en-US" altLang="zh-TW" sz="7200" dirty="0" smtClean="0">
                <a:solidFill>
                  <a:srgbClr val="5B9BD5"/>
                </a:solidFill>
              </a:rPr>
              <a:t>strategies-DFS(Depth-first </a:t>
            </a:r>
            <a:r>
              <a:rPr lang="en-US" altLang="zh-TW" sz="7200" dirty="0">
                <a:solidFill>
                  <a:srgbClr val="5B9BD5"/>
                </a:solidFill>
              </a:rPr>
              <a:t>sampling)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Structural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equivalence(</a:t>
            </a:r>
            <a:r>
              <a:rPr lang="zh-TW" altLang="en-US" sz="4000" dirty="0" smtClean="0"/>
              <a:t>結構相似</a:t>
            </a:r>
            <a:r>
              <a:rPr lang="en-US" altLang="zh-TW" sz="4000" dirty="0" smtClean="0"/>
              <a:t>)</a:t>
            </a:r>
          </a:p>
          <a:p>
            <a:r>
              <a:rPr lang="en-US" altLang="zh-TW" sz="4000" dirty="0" smtClean="0"/>
              <a:t>Macro-view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54" y="3358562"/>
            <a:ext cx="7962542" cy="295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9748</TotalTime>
  <Words>422</Words>
  <Application>Microsoft Office PowerPoint</Application>
  <PresentationFormat>寬螢幕</PresentationFormat>
  <Paragraphs>93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新細明體</vt:lpstr>
      <vt:lpstr>Calibri</vt:lpstr>
      <vt:lpstr>Cambria</vt:lpstr>
      <vt:lpstr>Wingdings 2</vt:lpstr>
      <vt:lpstr>HDOfficeLightV0</vt:lpstr>
      <vt:lpstr>1_HDOfficeLightV0</vt:lpstr>
      <vt:lpstr>Node2vec:Scalable Feature Learning for Networks</vt:lpstr>
      <vt:lpstr>Outline</vt:lpstr>
      <vt:lpstr>Outline</vt:lpstr>
      <vt:lpstr>Introduction</vt:lpstr>
      <vt:lpstr>Outline</vt:lpstr>
      <vt:lpstr>Notation</vt:lpstr>
      <vt:lpstr>Problem definition-objective function</vt:lpstr>
      <vt:lpstr>Classic search strategies-BFS(Breadth-first sampling)</vt:lpstr>
      <vt:lpstr>Classic search strategies-DFS(Depth-first sampling)</vt:lpstr>
      <vt:lpstr>node2vec</vt:lpstr>
      <vt:lpstr>The node2vec algorithm</vt:lpstr>
      <vt:lpstr>Learning edge features</vt:lpstr>
      <vt:lpstr>Outline</vt:lpstr>
      <vt:lpstr>Case study</vt:lpstr>
      <vt:lpstr>Experimental results on classification</vt:lpstr>
      <vt:lpstr>Performance evaluation of different benchmarks</vt:lpstr>
      <vt:lpstr>Parameter sensitivity</vt:lpstr>
      <vt:lpstr>Perturbation analysis</vt:lpstr>
      <vt:lpstr>scalability</vt:lpstr>
      <vt:lpstr>Link prediction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</dc:creator>
  <cp:lastModifiedBy>YC</cp:lastModifiedBy>
  <cp:revision>131</cp:revision>
  <cp:lastPrinted>2018-08-28T05:39:53Z</cp:lastPrinted>
  <dcterms:created xsi:type="dcterms:W3CDTF">2018-01-25T10:31:57Z</dcterms:created>
  <dcterms:modified xsi:type="dcterms:W3CDTF">2018-10-16T05:08:49Z</dcterms:modified>
</cp:coreProperties>
</file>